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ppt/tags/tag42.xml" ContentType="application/vnd.openxmlformats-officedocument.presentationml.tags+xml"/>
  <Override PartName="/ppt/notesSlides/notesSlide40.xml" ContentType="application/vnd.openxmlformats-officedocument.presentationml.notesSlide+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notesSlides/notesSlide42.xml" ContentType="application/vnd.openxmlformats-officedocument.presentationml.notesSlide+xml"/>
  <Override PartName="/ppt/tags/tag45.xml" ContentType="application/vnd.openxmlformats-officedocument.presentationml.tags+xml"/>
  <Override PartName="/ppt/notesSlides/notesSlide43.xml" ContentType="application/vnd.openxmlformats-officedocument.presentationml.notesSlide+xml"/>
  <Override PartName="/ppt/tags/tag46.xml" ContentType="application/vnd.openxmlformats-officedocument.presentationml.tags+xml"/>
  <Override PartName="/ppt/notesSlides/notesSlide44.xml" ContentType="application/vnd.openxmlformats-officedocument.presentationml.notesSlide+xml"/>
  <Override PartName="/ppt/tags/tag47.xml" ContentType="application/vnd.openxmlformats-officedocument.presentationml.tags+xml"/>
  <Override PartName="/ppt/notesSlides/notesSlide45.xml" ContentType="application/vnd.openxmlformats-officedocument.presentationml.notesSlide+xml"/>
  <Override PartName="/ppt/tags/tag48.xml" ContentType="application/vnd.openxmlformats-officedocument.presentationml.tags+xml"/>
  <Override PartName="/ppt/notesSlides/notesSlide46.xml" ContentType="application/vnd.openxmlformats-officedocument.presentationml.notesSlide+xml"/>
  <Override PartName="/ppt/tags/tag49.xml" ContentType="application/vnd.openxmlformats-officedocument.presentationml.tags+xml"/>
  <Override PartName="/ppt/notesSlides/notesSlide47.xml" ContentType="application/vnd.openxmlformats-officedocument.presentationml.notesSlide+xml"/>
  <Override PartName="/ppt/tags/tag50.xml" ContentType="application/vnd.openxmlformats-officedocument.presentationml.tags+xml"/>
  <Override PartName="/ppt/notesSlides/notesSlide48.xml" ContentType="application/vnd.openxmlformats-officedocument.presentationml.notesSlide+xml"/>
  <Override PartName="/ppt/tags/tag51.xml" ContentType="application/vnd.openxmlformats-officedocument.presentationml.tags+xml"/>
  <Override PartName="/ppt/notesSlides/notesSlide49.xml" ContentType="application/vnd.openxmlformats-officedocument.presentationml.notesSlide+xml"/>
  <Override PartName="/ppt/tags/tag52.xml" ContentType="application/vnd.openxmlformats-officedocument.presentationml.tags+xml"/>
  <Override PartName="/ppt/notesSlides/notesSlide50.xml" ContentType="application/vnd.openxmlformats-officedocument.presentationml.notesSlide+xml"/>
  <Override PartName="/ppt/tags/tag53.xml" ContentType="application/vnd.openxmlformats-officedocument.presentationml.tags+xml"/>
  <Override PartName="/ppt/notesSlides/notesSlide51.xml" ContentType="application/vnd.openxmlformats-officedocument.presentationml.notesSlide+xml"/>
  <Override PartName="/ppt/tags/tag54.xml" ContentType="application/vnd.openxmlformats-officedocument.presentationml.tags+xml"/>
  <Override PartName="/ppt/notesSlides/notesSlide52.xml" ContentType="application/vnd.openxmlformats-officedocument.presentationml.notesSlide+xml"/>
  <Override PartName="/ppt/tags/tag55.xml" ContentType="application/vnd.openxmlformats-officedocument.presentationml.tags+xml"/>
  <Override PartName="/ppt/notesSlides/notesSlide5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Lst>
  <p:notesMasterIdLst>
    <p:notesMasterId r:id="rId57"/>
  </p:notesMasterIdLst>
  <p:handoutMasterIdLst>
    <p:handoutMasterId r:id="rId58"/>
  </p:handoutMasterIdLst>
  <p:sldIdLst>
    <p:sldId id="561" r:id="rId3"/>
    <p:sldId id="562" r:id="rId4"/>
    <p:sldId id="563" r:id="rId5"/>
    <p:sldId id="515" r:id="rId6"/>
    <p:sldId id="564" r:id="rId7"/>
    <p:sldId id="516" r:id="rId8"/>
    <p:sldId id="565" r:id="rId9"/>
    <p:sldId id="499" r:id="rId10"/>
    <p:sldId id="498" r:id="rId11"/>
    <p:sldId id="508" r:id="rId12"/>
    <p:sldId id="511" r:id="rId13"/>
    <p:sldId id="510" r:id="rId14"/>
    <p:sldId id="500" r:id="rId15"/>
    <p:sldId id="507" r:id="rId16"/>
    <p:sldId id="503" r:id="rId17"/>
    <p:sldId id="506" r:id="rId18"/>
    <p:sldId id="443" r:id="rId19"/>
    <p:sldId id="473" r:id="rId20"/>
    <p:sldId id="524" r:id="rId21"/>
    <p:sldId id="525" r:id="rId22"/>
    <p:sldId id="526" r:id="rId23"/>
    <p:sldId id="527" r:id="rId24"/>
    <p:sldId id="528" r:id="rId25"/>
    <p:sldId id="529" r:id="rId26"/>
    <p:sldId id="530" r:id="rId27"/>
    <p:sldId id="531" r:id="rId28"/>
    <p:sldId id="533" r:id="rId29"/>
    <p:sldId id="536" r:id="rId30"/>
    <p:sldId id="537" r:id="rId31"/>
    <p:sldId id="539" r:id="rId32"/>
    <p:sldId id="540" r:id="rId33"/>
    <p:sldId id="541" r:id="rId34"/>
    <p:sldId id="542" r:id="rId35"/>
    <p:sldId id="543" r:id="rId36"/>
    <p:sldId id="534" r:id="rId37"/>
    <p:sldId id="544" r:id="rId38"/>
    <p:sldId id="545" r:id="rId39"/>
    <p:sldId id="546" r:id="rId40"/>
    <p:sldId id="547" r:id="rId41"/>
    <p:sldId id="548" r:id="rId42"/>
    <p:sldId id="549" r:id="rId43"/>
    <p:sldId id="550" r:id="rId44"/>
    <p:sldId id="551" r:id="rId45"/>
    <p:sldId id="555" r:id="rId46"/>
    <p:sldId id="552" r:id="rId47"/>
    <p:sldId id="556" r:id="rId48"/>
    <p:sldId id="553" r:id="rId49"/>
    <p:sldId id="557" r:id="rId50"/>
    <p:sldId id="554" r:id="rId51"/>
    <p:sldId id="558" r:id="rId52"/>
    <p:sldId id="559" r:id="rId53"/>
    <p:sldId id="560" r:id="rId54"/>
    <p:sldId id="485" r:id="rId55"/>
    <p:sldId id="471" r:id="rId5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6">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DX"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76"/>
    <a:srgbClr val="002356"/>
    <a:srgbClr val="323232"/>
    <a:srgbClr val="003478"/>
    <a:srgbClr val="B2B2B2"/>
    <a:srgbClr val="202020"/>
    <a:srgbClr val="CC3300"/>
    <a:srgbClr val="CC0000"/>
    <a:srgbClr val="FF33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95244" autoAdjust="0"/>
  </p:normalViewPr>
  <p:slideViewPr>
    <p:cSldViewPr snapToGrid="0" showGuides="1">
      <p:cViewPr varScale="1">
        <p:scale>
          <a:sx n="82" d="100"/>
          <a:sy n="82" d="100"/>
        </p:scale>
        <p:origin x="82" y="82"/>
      </p:cViewPr>
      <p:guideLst>
        <p:guide orient="horz" pos="2166"/>
        <p:guide pos="3839"/>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2021/12/21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2021/12/21</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波形测量放大缩小</a:t>
            </a:r>
          </a:p>
          <a:p>
            <a:r>
              <a:rPr lang="zh-CN" altLang="en-US"/>
              <a:t>测量峰峰值</a:t>
            </a:r>
          </a:p>
        </p:txBody>
      </p:sp>
    </p:spTree>
    <p:extLst>
      <p:ext uri="{BB962C8B-B14F-4D97-AF65-F5344CB8AC3E}">
        <p14:creationId xmlns:p14="http://schemas.microsoft.com/office/powerpoint/2010/main" val="1035890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波形测量放大缩小</a:t>
            </a:r>
          </a:p>
          <a:p>
            <a:r>
              <a:rPr lang="zh-CN" altLang="en-US"/>
              <a:t>测量峰峰值</a:t>
            </a:r>
          </a:p>
        </p:txBody>
      </p:sp>
    </p:spTree>
    <p:extLst>
      <p:ext uri="{BB962C8B-B14F-4D97-AF65-F5344CB8AC3E}">
        <p14:creationId xmlns:p14="http://schemas.microsoft.com/office/powerpoint/2010/main" val="1807403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波形测量放大缩小</a:t>
            </a:r>
          </a:p>
          <a:p>
            <a:r>
              <a:rPr lang="zh-CN" altLang="en-US"/>
              <a:t>测量峰峰值</a:t>
            </a:r>
          </a:p>
        </p:txBody>
      </p:sp>
    </p:spTree>
    <p:extLst>
      <p:ext uri="{BB962C8B-B14F-4D97-AF65-F5344CB8AC3E}">
        <p14:creationId xmlns:p14="http://schemas.microsoft.com/office/powerpoint/2010/main" val="3963857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波形测量放大缩小</a:t>
            </a:r>
          </a:p>
          <a:p>
            <a:r>
              <a:rPr lang="zh-CN" altLang="en-US"/>
              <a:t>测量峰峰值</a:t>
            </a:r>
          </a:p>
        </p:txBody>
      </p:sp>
    </p:spTree>
    <p:extLst>
      <p:ext uri="{BB962C8B-B14F-4D97-AF65-F5344CB8AC3E}">
        <p14:creationId xmlns:p14="http://schemas.microsoft.com/office/powerpoint/2010/main" val="1949178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波形测量放大缩小</a:t>
            </a:r>
          </a:p>
          <a:p>
            <a:r>
              <a:rPr lang="zh-CN" altLang="en-US"/>
              <a:t>测量峰峰值</a:t>
            </a:r>
          </a:p>
        </p:txBody>
      </p:sp>
    </p:spTree>
    <p:extLst>
      <p:ext uri="{BB962C8B-B14F-4D97-AF65-F5344CB8AC3E}">
        <p14:creationId xmlns:p14="http://schemas.microsoft.com/office/powerpoint/2010/main" val="1911913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波形测量放大缩小</a:t>
            </a:r>
          </a:p>
          <a:p>
            <a:r>
              <a:rPr lang="zh-CN" altLang="en-US"/>
              <a:t>测量峰峰值</a:t>
            </a:r>
          </a:p>
        </p:txBody>
      </p:sp>
    </p:spTree>
    <p:extLst>
      <p:ext uri="{BB962C8B-B14F-4D97-AF65-F5344CB8AC3E}">
        <p14:creationId xmlns:p14="http://schemas.microsoft.com/office/powerpoint/2010/main" val="3850691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波形测量放大缩小</a:t>
            </a:r>
          </a:p>
          <a:p>
            <a:r>
              <a:rPr lang="zh-CN" altLang="en-US"/>
              <a:t>测量峰峰值</a:t>
            </a:r>
          </a:p>
        </p:txBody>
      </p:sp>
    </p:spTree>
    <p:extLst>
      <p:ext uri="{BB962C8B-B14F-4D97-AF65-F5344CB8AC3E}">
        <p14:creationId xmlns:p14="http://schemas.microsoft.com/office/powerpoint/2010/main" val="2069758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spice</a:t>
            </a:r>
            <a:r>
              <a:rPr lang="zh-CN" altLang="en-US"/>
              <a:t>语言对电路的描述通过定义元器件模型、引用模型的实例化器件，并对实例器件每个端口用一个标号来引用，具有相同标号的端口默认是连接在一起的，这样就组成了一个电路网络。</a:t>
            </a:r>
          </a:p>
          <a:p>
            <a:r>
              <a:rPr lang="zh-CN" altLang="en-US"/>
              <a:t>主要说明在</a:t>
            </a:r>
            <a:r>
              <a:rPr lang="en-US" altLang="zh-CN">
                <a:sym typeface="+mn-ea"/>
              </a:rPr>
              <a:t>spice</a:t>
            </a:r>
            <a:r>
              <a:rPr lang="zh-CN" altLang="en-US"/>
              <a:t>模型文本文件里常用器件</a:t>
            </a:r>
            <a:r>
              <a:rPr lang="en-US" altLang="zh-CN"/>
              <a:t>r</a:t>
            </a:r>
            <a:r>
              <a:rPr lang="zh-CN" altLang="en-US"/>
              <a:t>、</a:t>
            </a:r>
            <a:r>
              <a:rPr lang="en-US" altLang="zh-CN"/>
              <a:t>l</a:t>
            </a:r>
            <a:r>
              <a:rPr lang="zh-CN" altLang="en-US"/>
              <a:t>、</a:t>
            </a:r>
            <a:r>
              <a:rPr lang="en-US" altLang="zh-CN"/>
              <a:t>c</a:t>
            </a:r>
            <a:r>
              <a:rPr lang="zh-CN" altLang="en-US"/>
              <a:t>、</a:t>
            </a:r>
            <a:r>
              <a:rPr lang="en-US" altLang="zh-CN"/>
              <a:t>mos</a:t>
            </a:r>
            <a:r>
              <a:rPr lang="zh-CN" altLang="en-US"/>
              <a:t>管、二极管大致上是怎么描述的，怎么定义模型和引用实例化的元器件的。</a:t>
            </a:r>
            <a:r>
              <a:rPr lang="en-US" altLang="zh-CN"/>
              <a:t>                                                                                  </a:t>
            </a:r>
          </a:p>
        </p:txBody>
      </p:sp>
    </p:spTree>
    <p:extLst>
      <p:ext uri="{BB962C8B-B14F-4D97-AF65-F5344CB8AC3E}">
        <p14:creationId xmlns:p14="http://schemas.microsoft.com/office/powerpoint/2010/main" val="1156397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3945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45401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70048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62545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99921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87828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01987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21179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89235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8138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68855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02224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26241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1405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51355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47717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88115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78832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15115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90513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9439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71435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242944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40158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1315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6816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13700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06986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34743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52572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51690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5872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85045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17971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24279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四种常用仿真命令</a:t>
            </a:r>
          </a:p>
          <a:p>
            <a:r>
              <a:rPr lang="zh-CN" altLang="en-US"/>
              <a:t>瞬时分析不依赖直流操作点仿真，可以以电路初始状态作为仿真起始点，</a:t>
            </a:r>
          </a:p>
          <a:p>
            <a:r>
              <a:rPr lang="zh-CN" altLang="en-US"/>
              <a:t>设置一个停止时间就可仿真</a:t>
            </a:r>
          </a:p>
          <a:p>
            <a:r>
              <a:rPr lang="zh-CN" altLang="en-US"/>
              <a:t>开始存储数据时间默认为从零时开始，</a:t>
            </a:r>
          </a:p>
          <a:p>
            <a:r>
              <a:rPr lang="zh-CN" altLang="en-US"/>
              <a:t>电路仿真求解的过程中，仿真器会自动调整仿真步长，最大步长一般是在对精度要求比较高的时候，设置一个较小的值</a:t>
            </a:r>
          </a:p>
        </p:txBody>
      </p:sp>
    </p:spTree>
    <p:extLst>
      <p:ext uri="{BB962C8B-B14F-4D97-AF65-F5344CB8AC3E}">
        <p14:creationId xmlns:p14="http://schemas.microsoft.com/office/powerpoint/2010/main" val="394711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波形测量放大缩小</a:t>
            </a:r>
          </a:p>
          <a:p>
            <a:r>
              <a:rPr lang="zh-CN" altLang="en-US"/>
              <a:t>测量峰峰值</a:t>
            </a:r>
          </a:p>
        </p:txBody>
      </p:sp>
    </p:spTree>
    <p:extLst>
      <p:ext uri="{BB962C8B-B14F-4D97-AF65-F5344CB8AC3E}">
        <p14:creationId xmlns:p14="http://schemas.microsoft.com/office/powerpoint/2010/main" val="2776417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波形测量放大缩小</a:t>
            </a:r>
          </a:p>
          <a:p>
            <a:r>
              <a:rPr lang="zh-CN" altLang="en-US"/>
              <a:t>测量峰峰值</a:t>
            </a:r>
          </a:p>
        </p:txBody>
      </p:sp>
    </p:spTree>
    <p:extLst>
      <p:ext uri="{BB962C8B-B14F-4D97-AF65-F5344CB8AC3E}">
        <p14:creationId xmlns:p14="http://schemas.microsoft.com/office/powerpoint/2010/main" val="2035684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pic>
        <p:nvPicPr>
          <p:cNvPr id="14" name="Picture 4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í$ľîḓè"/>
          <p:cNvSpPr/>
          <p:nvPr userDrawn="1"/>
        </p:nvSpPr>
        <p:spPr>
          <a:xfrm>
            <a:off x="-3604" y="0"/>
            <a:ext cx="12192000" cy="68580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îṩ1idê"/>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3">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ïṣḷíḋé"/>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iş1îḑé"/>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í$ḻïḓé"/>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ïŝļîḍè"/>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801" name="副标题 9800"/>
          <p:cNvSpPr>
            <a:spLocks noGrp="1"/>
          </p:cNvSpPr>
          <p:nvPr userDrawn="1">
            <p:ph type="subTitle" idx="1"/>
          </p:nvPr>
        </p:nvSpPr>
        <p:spPr>
          <a:xfrm>
            <a:off x="1071789" y="2069508"/>
            <a:ext cx="10447110" cy="558799"/>
          </a:xfrm>
        </p:spPr>
        <p:txBody>
          <a:bodyPr vert="horz" lIns="91440" tIns="45720" rIns="91440" bIns="45720" rtlCol="0" anchor="t">
            <a:normAutofit/>
          </a:bodyPr>
          <a:lstStyle>
            <a:lvl1pPr marL="0" indent="0">
              <a:buNone/>
              <a:defRPr lang="en-US" b="0" i="0" kern="2000" spc="2000" dirty="0">
                <a:solidFill>
                  <a:schemeClr val="accent3"/>
                </a:solidFill>
                <a:effectLst/>
                <a:latin typeface="微软雅黑" panose="020B0503020204020204" charset="-122"/>
                <a:ea typeface="微软雅黑" panose="020B0503020204020204" charset="-122"/>
              </a:defRPr>
            </a:lvl1pPr>
          </a:lstStyle>
          <a:p>
            <a:pPr marL="228600" lvl="0" indent="-228600"/>
            <a:r>
              <a:rPr lang="en-US" dirty="0"/>
              <a:t>Click to edit Master subtitle style</a:t>
            </a:r>
          </a:p>
        </p:txBody>
      </p:sp>
      <p:sp>
        <p:nvSpPr>
          <p:cNvPr id="9802" name="标题 9801"/>
          <p:cNvSpPr>
            <a:spLocks noGrp="1"/>
          </p:cNvSpPr>
          <p:nvPr userDrawn="1">
            <p:ph type="ctrTitle"/>
          </p:nvPr>
        </p:nvSpPr>
        <p:spPr>
          <a:xfrm>
            <a:off x="1080509" y="2717966"/>
            <a:ext cx="10438390" cy="2087481"/>
          </a:xfrm>
        </p:spPr>
        <p:txBody>
          <a:bodyPr vert="horz" lIns="91440" tIns="45720" rIns="91440" bIns="45720" rtlCol="0" anchor="b">
            <a:normAutofit/>
          </a:bodyPr>
          <a:lstStyle>
            <a:lvl1pPr marL="571500" indent="-571500">
              <a:buFont typeface="Arial" panose="020B0604020202020204" pitchFamily="34" charset="0"/>
              <a:buNone/>
              <a:defRPr lang="zh-CN" altLang="en-US" sz="4000" b="0" dirty="0">
                <a:solidFill>
                  <a:schemeClr val="accent1">
                    <a:lumMod val="50000"/>
                  </a:schemeClr>
                </a:solidFill>
              </a:defRPr>
            </a:lvl1pPr>
          </a:lstStyle>
          <a:p>
            <a:pPr marL="0" lvl="0" indent="0" fontAlgn="b">
              <a:lnSpc>
                <a:spcPct val="100000"/>
              </a:lnSpc>
              <a:buFont typeface="Arial" panose="020B0604020202020204" pitchFamily="34" charset="0"/>
            </a:pPr>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1071789" y="5387317"/>
            <a:ext cx="10447110" cy="296271"/>
          </a:xfrm>
        </p:spPr>
        <p:txBody>
          <a:bodyPr vert="horz" lIns="91440" tIns="45720" rIns="91440" bIns="45720" rtlCol="0" anchor="ctr">
            <a:noAutofit/>
          </a:bodyPr>
          <a:lstStyle>
            <a:lvl1pPr marL="0" indent="0">
              <a:buNone/>
              <a:defRPr lang="en-US" altLang="zh-CN" sz="1400" b="0" dirty="0">
                <a:solidFill>
                  <a:schemeClr val="tx2"/>
                </a:solidFill>
              </a:defRPr>
            </a:lvl1pPr>
          </a:lstStyle>
          <a:p>
            <a:pPr marL="228600" lvl="0" indent="-228600"/>
            <a:r>
              <a:rPr lang="en-US" altLang="zh-CN" dirty="0"/>
              <a:t>Signature</a:t>
            </a:r>
          </a:p>
        </p:txBody>
      </p:sp>
      <p:sp>
        <p:nvSpPr>
          <p:cNvPr id="13" name="文本占位符 12"/>
          <p:cNvSpPr>
            <a:spLocks noGrp="1"/>
          </p:cNvSpPr>
          <p:nvPr userDrawn="1">
            <p:ph type="body" sz="quarter" idx="11" hasCustomPrompt="1"/>
          </p:nvPr>
        </p:nvSpPr>
        <p:spPr>
          <a:xfrm>
            <a:off x="1071789" y="5683588"/>
            <a:ext cx="10447110" cy="296271"/>
          </a:xfrm>
        </p:spPr>
        <p:txBody>
          <a:bodyPr vert="horz" lIns="91440" tIns="45720" rIns="91440" bIns="45720" rtlCol="0" anchor="ctr">
            <a:noAutofit/>
          </a:bodyPr>
          <a:lstStyle>
            <a:lvl1pPr marL="0" indent="0">
              <a:buNone/>
              <a:defRPr lang="zh-CN" altLang="en-US" sz="1400" b="0" dirty="0">
                <a:solidFill>
                  <a:schemeClr val="tx2"/>
                </a:solidFill>
              </a:defRPr>
            </a:lvl1pPr>
          </a:lstStyle>
          <a:p>
            <a:pPr marL="228600" lvl="0" indent="-228600"/>
            <a:r>
              <a:rPr lang="en-US" altLang="zh-CN" dirty="0"/>
              <a:t>Date</a:t>
            </a:r>
            <a:endParaRPr lang="zh-CN" altLang="en-US" dirty="0"/>
          </a:p>
        </p:txBody>
      </p:sp>
      <p:grpSp>
        <p:nvGrpSpPr>
          <p:cNvPr id="2" name="组合 1"/>
          <p:cNvGrpSpPr/>
          <p:nvPr userDrawn="1"/>
        </p:nvGrpSpPr>
        <p:grpSpPr>
          <a:xfrm>
            <a:off x="1071789" y="916886"/>
            <a:ext cx="2217511" cy="499112"/>
            <a:chOff x="1071789" y="916886"/>
            <a:chExt cx="2217511" cy="499112"/>
          </a:xfrm>
        </p:grpSpPr>
        <p:grpSp>
          <p:nvGrpSpPr>
            <p:cNvPr id="15" name="ï$ļidê"/>
            <p:cNvGrpSpPr/>
            <p:nvPr userDrawn="1"/>
          </p:nvGrpSpPr>
          <p:grpSpPr>
            <a:xfrm>
              <a:off x="1071789" y="916886"/>
              <a:ext cx="496620" cy="499112"/>
              <a:chOff x="1905000" y="2476500"/>
              <a:chExt cx="1898650" cy="1908175"/>
            </a:xfrm>
          </p:grpSpPr>
          <p:sp>
            <p:nvSpPr>
              <p:cNvPr id="16" name="íṡḷïdè"/>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íṣ1îḑè"/>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s1ïḍê"/>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šļïḋé"/>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şḷîḋè"/>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ślídê"/>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ï$ḻîḋe"/>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ŝḷîḓé"/>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íşlîḑé"/>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5" name="ïṣliḍe"/>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26" name="îṧľîḍe"/>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iŝ1iďe"/>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ṩļîḋè"/>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ṧlide"/>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ṣḷîḍè"/>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ïṧḷîďé"/>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šľíḍe"/>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33" name="iṡlïḓè"/>
            <p:cNvGrpSpPr/>
            <p:nvPr userDrawn="1"/>
          </p:nvGrpSpPr>
          <p:grpSpPr>
            <a:xfrm>
              <a:off x="1682758" y="962385"/>
              <a:ext cx="1606542" cy="289834"/>
              <a:chOff x="4164013" y="2535238"/>
              <a:chExt cx="6142038" cy="1108075"/>
            </a:xfrm>
            <a:solidFill>
              <a:srgbClr val="001736"/>
            </a:solidFill>
          </p:grpSpPr>
          <p:sp>
            <p:nvSpPr>
              <p:cNvPr id="34" name="îś1iḑe"/>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iṡlïḋé"/>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ïṣḷiḑé"/>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ṣlîḍe"/>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íśļïďè"/>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iṡľiḍê"/>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40" name="iṧlide"/>
            <p:cNvGrpSpPr/>
            <p:nvPr userDrawn="1"/>
          </p:nvGrpSpPr>
          <p:grpSpPr>
            <a:xfrm>
              <a:off x="1681928" y="1301968"/>
              <a:ext cx="1596160" cy="99656"/>
              <a:chOff x="4195410" y="3864490"/>
              <a:chExt cx="5963974" cy="372361"/>
            </a:xfrm>
            <a:solidFill>
              <a:srgbClr val="001736"/>
            </a:solidFill>
          </p:grpSpPr>
          <p:sp>
            <p:nvSpPr>
              <p:cNvPr id="41" name="iş1íḍê"/>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işľiḓe"/>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2"/>
          <p:cNvSpPr>
            <a:spLocks noGrp="1"/>
          </p:cNvSpPr>
          <p:nvPr userDrawn="1">
            <p:ph type="ctrTitle" hasCustomPrompt="1"/>
          </p:nvPr>
        </p:nvSpPr>
        <p:spPr>
          <a:xfrm>
            <a:off x="673100" y="2892248"/>
            <a:ext cx="10845798" cy="1621509"/>
          </a:xfrm>
        </p:spPr>
        <p:txBody>
          <a:bodyPr anchor="b">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673100" y="5198484"/>
            <a:ext cx="10845798"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5"/>
          <p:cNvSpPr>
            <a:spLocks noGrp="1"/>
          </p:cNvSpPr>
          <p:nvPr>
            <p:ph type="body" sz="quarter" idx="10" hasCustomPrompt="1"/>
          </p:nvPr>
        </p:nvSpPr>
        <p:spPr>
          <a:xfrm>
            <a:off x="673102" y="4902213"/>
            <a:ext cx="10845798" cy="296271"/>
          </a:xfrm>
        </p:spPr>
        <p:txBody>
          <a:bodyPr vert="horz" anchor="ctr">
            <a:noAutofit/>
          </a:bodyPr>
          <a:lstStyle>
            <a:lvl1pPr marL="0" indent="0" algn="r">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pic>
        <p:nvPicPr>
          <p:cNvPr id="3" name="图片 2"/>
          <p:cNvPicPr>
            <a:picLocks noChangeAspect="1"/>
          </p:cNvPicPr>
          <p:nvPr userDrawn="1"/>
        </p:nvPicPr>
        <p:blipFill>
          <a:blip r:embed="rId2"/>
          <a:stretch>
            <a:fillRect/>
          </a:stretch>
        </p:blipFill>
        <p:spPr>
          <a:xfrm>
            <a:off x="945515" y="661670"/>
            <a:ext cx="3808095" cy="116078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pic>
        <p:nvPicPr>
          <p:cNvPr id="13" name="图片 12" descr="草地上的建筑&#10;&#10;描述已自动生成"/>
          <p:cNvPicPr>
            <a:picLocks noChangeAspect="1"/>
          </p:cNvPicPr>
          <p:nvPr userDrawn="1"/>
        </p:nvPicPr>
        <p:blipFill>
          <a:blip r:embed="rId2" cstate="print">
            <a:alphaModFix amt="7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998" y="-1"/>
            <a:ext cx="12173002" cy="6858000"/>
          </a:xfrm>
          <a:prstGeom prst="rect">
            <a:avLst/>
          </a:prstGeom>
        </p:spPr>
      </p:pic>
      <p:sp>
        <p:nvSpPr>
          <p:cNvPr id="11" name="ïṣḷïḋe"/>
          <p:cNvSpPr/>
          <p:nvPr userDrawn="1"/>
        </p:nvSpPr>
        <p:spPr>
          <a:xfrm>
            <a:off x="1" y="3553277"/>
            <a:ext cx="3520161" cy="3304722"/>
          </a:xfrm>
          <a:custGeom>
            <a:avLst/>
            <a:gdLst>
              <a:gd name="connsiteX0" fmla="*/ 2267365 w 3520161"/>
              <a:gd name="connsiteY0" fmla="*/ 83 h 3304722"/>
              <a:gd name="connsiteX1" fmla="*/ 3070329 w 3520161"/>
              <a:gd name="connsiteY1" fmla="*/ 299271 h 3304722"/>
              <a:gd name="connsiteX2" fmla="*/ 3070328 w 3520161"/>
              <a:gd name="connsiteY2" fmla="*/ 299271 h 3304722"/>
              <a:gd name="connsiteX3" fmla="*/ 3220892 w 3520161"/>
              <a:gd name="connsiteY3" fmla="*/ 2086011 h 3304722"/>
              <a:gd name="connsiteX4" fmla="*/ 2191612 w 3520161"/>
              <a:gd name="connsiteY4" fmla="*/ 3304722 h 3304722"/>
              <a:gd name="connsiteX5" fmla="*/ 0 w 3520161"/>
              <a:gd name="connsiteY5" fmla="*/ 3304722 h 3304722"/>
              <a:gd name="connsiteX6" fmla="*/ 0 w 3520161"/>
              <a:gd name="connsiteY6" fmla="*/ 1969656 h 3304722"/>
              <a:gd name="connsiteX7" fmla="*/ 1283589 w 3520161"/>
              <a:gd name="connsiteY7" fmla="*/ 449834 h 3304722"/>
              <a:gd name="connsiteX8" fmla="*/ 2267365 w 3520161"/>
              <a:gd name="connsiteY8" fmla="*/ 83 h 3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1" h="3304722">
                <a:moveTo>
                  <a:pt x="2267365" y="83"/>
                </a:moveTo>
                <a:cubicBezTo>
                  <a:pt x="2551510" y="3313"/>
                  <a:pt x="2836279" y="101600"/>
                  <a:pt x="3070329" y="299271"/>
                </a:cubicBezTo>
                <a:lnTo>
                  <a:pt x="3070328" y="299271"/>
                </a:lnTo>
                <a:cubicBezTo>
                  <a:pt x="3605301" y="751088"/>
                  <a:pt x="3672710" y="1551040"/>
                  <a:pt x="3220892" y="2086011"/>
                </a:cubicBezTo>
                <a:lnTo>
                  <a:pt x="2191612" y="3304722"/>
                </a:lnTo>
                <a:lnTo>
                  <a:pt x="0" y="3304722"/>
                </a:lnTo>
                <a:lnTo>
                  <a:pt x="0" y="1969656"/>
                </a:lnTo>
                <a:lnTo>
                  <a:pt x="1283589" y="449834"/>
                </a:lnTo>
                <a:cubicBezTo>
                  <a:pt x="1537736" y="148912"/>
                  <a:pt x="1902035" y="-4070"/>
                  <a:pt x="2267365" y="83"/>
                </a:cubicBezTo>
                <a:close/>
              </a:path>
            </a:pathLst>
          </a:custGeom>
          <a:blipFill>
            <a:blip r:embed="rId3">
              <a:duotone>
                <a:schemeClr val="accent3">
                  <a:shade val="45000"/>
                  <a:satMod val="135000"/>
                </a:schemeClr>
                <a:prstClr val="white"/>
              </a:duotone>
            </a:blip>
            <a:srcRect/>
            <a:stretch>
              <a:fillRect l="-33323" r="-333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标题 19"/>
          <p:cNvSpPr>
            <a:spLocks noGrp="1"/>
          </p:cNvSpPr>
          <p:nvPr userDrawn="1">
            <p:ph type="title"/>
          </p:nvPr>
        </p:nvSpPr>
        <p:spPr>
          <a:xfrm>
            <a:off x="5552498" y="25336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5553614" y="3429000"/>
            <a:ext cx="5419185" cy="1015623"/>
          </a:xfrm>
        </p:spPr>
        <p:txBody>
          <a:bodyPr anchor="t">
            <a:normAutofit/>
          </a:bodyPr>
          <a:lstStyle>
            <a:lvl1pPr marL="0" indent="0" algn="l">
              <a:lnSpc>
                <a:spcPct val="150000"/>
              </a:lnSpc>
              <a:spcBef>
                <a:spcPts val="0"/>
              </a:spcBef>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iśľiḓè"/>
          <p:cNvSpPr/>
          <p:nvPr userDrawn="1"/>
        </p:nvSpPr>
        <p:spPr>
          <a:xfrm flipH="1" flipV="1">
            <a:off x="1811471" y="4868985"/>
            <a:ext cx="2152019" cy="198901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îṡḷidé"/>
          <p:cNvSpPr/>
          <p:nvPr userDrawn="1"/>
        </p:nvSpPr>
        <p:spPr>
          <a:xfrm flipH="1" flipV="1">
            <a:off x="1961" y="4224012"/>
            <a:ext cx="923541" cy="1533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íšļiďe"/>
          <p:cNvSpPr/>
          <p:nvPr userDrawn="1"/>
        </p:nvSpPr>
        <p:spPr>
          <a:xfrm flipH="1" flipV="1">
            <a:off x="0" y="3631103"/>
            <a:ext cx="1152421" cy="1939120"/>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p:cNvGrpSpPr/>
          <p:nvPr userDrawn="1"/>
        </p:nvGrpSpPr>
        <p:grpSpPr>
          <a:xfrm>
            <a:off x="9724571" y="535076"/>
            <a:ext cx="1795916" cy="404220"/>
            <a:chOff x="1071789" y="916886"/>
            <a:chExt cx="2217511" cy="499112"/>
          </a:xfrm>
        </p:grpSpPr>
        <p:grpSp>
          <p:nvGrpSpPr>
            <p:cNvPr id="10" name="ï$ļidê"/>
            <p:cNvGrpSpPr/>
            <p:nvPr userDrawn="1"/>
          </p:nvGrpSpPr>
          <p:grpSpPr>
            <a:xfrm>
              <a:off x="1071789" y="916886"/>
              <a:ext cx="496620" cy="499112"/>
              <a:chOff x="1905000" y="2476500"/>
              <a:chExt cx="1898650" cy="1908175"/>
            </a:xfrm>
          </p:grpSpPr>
          <p:sp>
            <p:nvSpPr>
              <p:cNvPr id="25" name="ïşļiḓe"/>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ïsľîḍe"/>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isḻiḓè"/>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ïṧḷïḍé"/>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şļidè"/>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ïşḷîde"/>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şľíḋé"/>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ïSḻîďê"/>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îs1ide"/>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34" name="ísļïḍê"/>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35" name="îṣ1ïḑé"/>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íṣ1îḓê"/>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ïṥļiďè"/>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ï$1îḑê"/>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ŝḻîdê"/>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ṥļîďé"/>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íşľídè"/>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2" name="iṡlïḓè"/>
            <p:cNvGrpSpPr/>
            <p:nvPr userDrawn="1"/>
          </p:nvGrpSpPr>
          <p:grpSpPr>
            <a:xfrm>
              <a:off x="1682758" y="962385"/>
              <a:ext cx="1606542" cy="289834"/>
              <a:chOff x="4164013" y="2535238"/>
              <a:chExt cx="6142038" cy="1108075"/>
            </a:xfrm>
            <a:solidFill>
              <a:srgbClr val="001736"/>
            </a:solidFill>
          </p:grpSpPr>
          <p:sp>
            <p:nvSpPr>
              <p:cNvPr id="17" name="îslíḋé"/>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îṡlide"/>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š1íḑê"/>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šļíďè"/>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ṡļïḑê"/>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ṩ1ïďè"/>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4" name="iṧlide"/>
            <p:cNvGrpSpPr/>
            <p:nvPr userDrawn="1"/>
          </p:nvGrpSpPr>
          <p:grpSpPr>
            <a:xfrm>
              <a:off x="1681928" y="1301968"/>
              <a:ext cx="1596160" cy="99656"/>
              <a:chOff x="4195410" y="3864490"/>
              <a:chExt cx="5963974" cy="372361"/>
            </a:xfrm>
            <a:solidFill>
              <a:srgbClr val="001736"/>
            </a:solidFill>
          </p:grpSpPr>
          <p:sp>
            <p:nvSpPr>
              <p:cNvPr id="15" name="îSľíďé"/>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ṡľíďe"/>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12" name="组合 11"/>
          <p:cNvGrpSpPr/>
          <p:nvPr userDrawn="1"/>
        </p:nvGrpSpPr>
        <p:grpSpPr>
          <a:xfrm flipH="1">
            <a:off x="0" y="0"/>
            <a:ext cx="6496050" cy="5416345"/>
            <a:chOff x="4906913" y="0"/>
            <a:chExt cx="7285087" cy="6074237"/>
          </a:xfrm>
        </p:grpSpPr>
        <p:sp>
          <p:nvSpPr>
            <p:cNvPr id="2" name="ïṡlîďê"/>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2">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ïšḻïḑè"/>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î$ļïḓê"/>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iš1ïdé"/>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líḑè"/>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标题 12"/>
          <p:cNvSpPr>
            <a:spLocks noGrp="1"/>
          </p:cNvSpPr>
          <p:nvPr userDrawn="1">
            <p:ph type="ctrTitle" hasCustomPrompt="1"/>
          </p:nvPr>
        </p:nvSpPr>
        <p:spPr>
          <a:xfrm>
            <a:off x="673100" y="2892248"/>
            <a:ext cx="10845798" cy="1621509"/>
          </a:xfrm>
        </p:spPr>
        <p:txBody>
          <a:bodyPr anchor="b">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673100" y="5198484"/>
            <a:ext cx="10845798"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5"/>
          <p:cNvSpPr>
            <a:spLocks noGrp="1"/>
          </p:cNvSpPr>
          <p:nvPr>
            <p:ph type="body" sz="quarter" idx="10" hasCustomPrompt="1"/>
          </p:nvPr>
        </p:nvSpPr>
        <p:spPr>
          <a:xfrm>
            <a:off x="673102" y="4902213"/>
            <a:ext cx="10845798" cy="296271"/>
          </a:xfrm>
        </p:spPr>
        <p:txBody>
          <a:bodyPr vert="horz" anchor="ctr">
            <a:noAutofit/>
          </a:bodyPr>
          <a:lstStyle>
            <a:lvl1pPr marL="0" indent="0" algn="r">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grpSp>
        <p:nvGrpSpPr>
          <p:cNvPr id="20" name="组合 19"/>
          <p:cNvGrpSpPr/>
          <p:nvPr userDrawn="1"/>
        </p:nvGrpSpPr>
        <p:grpSpPr>
          <a:xfrm>
            <a:off x="11112501" y="4692303"/>
            <a:ext cx="1076284" cy="1986290"/>
            <a:chOff x="11761373" y="5661203"/>
            <a:chExt cx="427411" cy="788790"/>
          </a:xfrm>
        </p:grpSpPr>
        <p:sp>
          <p:nvSpPr>
            <p:cNvPr id="9" name="î$ľídé"/>
            <p:cNvSpPr/>
            <p:nvPr userDrawn="1"/>
          </p:nvSpPr>
          <p:spPr>
            <a:xfrm flipV="1">
              <a:off x="11845533" y="5881102"/>
              <a:ext cx="342524" cy="568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iśľîḋé"/>
            <p:cNvSpPr/>
            <p:nvPr userDrawn="1"/>
          </p:nvSpPr>
          <p:spPr>
            <a:xfrm flipV="1">
              <a:off x="11761373" y="5661203"/>
              <a:ext cx="427411" cy="719183"/>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noFill/>
        <a:effectLst/>
      </p:bgPr>
    </p:bg>
    <p:spTree>
      <p:nvGrpSpPr>
        <p:cNvPr id="1" name=""/>
        <p:cNvGrpSpPr/>
        <p:nvPr/>
      </p:nvGrpSpPr>
      <p:grpSpPr>
        <a:xfrm>
          <a:off x="0" y="0"/>
          <a:ext cx="0" cy="0"/>
          <a:chOff x="0" y="0"/>
          <a:chExt cx="0" cy="0"/>
        </a:xfrm>
      </p:grpSpPr>
      <p:grpSp>
        <p:nvGrpSpPr>
          <p:cNvPr id="2" name="组合 1"/>
          <p:cNvGrpSpPr/>
          <p:nvPr userDrawn="1"/>
        </p:nvGrpSpPr>
        <p:grpSpPr>
          <a:xfrm>
            <a:off x="1269365" y="831850"/>
            <a:ext cx="3439160" cy="721995"/>
            <a:chOff x="1071789" y="916886"/>
            <a:chExt cx="2217511" cy="499112"/>
          </a:xfrm>
        </p:grpSpPr>
        <p:grpSp>
          <p:nvGrpSpPr>
            <p:cNvPr id="15" name="ï$ļidê"/>
            <p:cNvGrpSpPr/>
            <p:nvPr userDrawn="1"/>
          </p:nvGrpSpPr>
          <p:grpSpPr>
            <a:xfrm>
              <a:off x="1071789" y="916886"/>
              <a:ext cx="496620" cy="499112"/>
              <a:chOff x="1905000" y="2476500"/>
              <a:chExt cx="1898650" cy="1908175"/>
            </a:xfrm>
          </p:grpSpPr>
          <p:sp>
            <p:nvSpPr>
              <p:cNvPr id="16" name="íṡḷïdè"/>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17" name="íṣ1îḑè"/>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18" name="ïs1ïḍê"/>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19" name="išļïḋé"/>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0" name="íşḷîḋè"/>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1" name="íślídê"/>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2" name="ï$ḻîḋe"/>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3" name="îŝḷîḓé"/>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4" name="íşlîḑé"/>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endParaRPr>
                  <a:solidFill>
                    <a:srgbClr val="000000"/>
                  </a:solidFill>
                </a:endParaRPr>
              </a:p>
            </p:txBody>
          </p:sp>
          <p:sp>
            <p:nvSpPr>
              <p:cNvPr id="25" name="ïṣliḍe"/>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000000"/>
                  </a:solidFill>
                </a:endParaRPr>
              </a:p>
            </p:txBody>
          </p:sp>
          <p:sp>
            <p:nvSpPr>
              <p:cNvPr id="26" name="îṧľîḍe"/>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7" name="iŝ1iďe"/>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8" name="iṩļîḋè"/>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9" name="ïṧlide"/>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0" name="iṣḷîḍè"/>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1" name="ïṧḷîďé"/>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2" name="îšľíḍe"/>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grpSp>
        <p:grpSp>
          <p:nvGrpSpPr>
            <p:cNvPr id="33" name="iṡlïḓè"/>
            <p:cNvGrpSpPr/>
            <p:nvPr userDrawn="1"/>
          </p:nvGrpSpPr>
          <p:grpSpPr>
            <a:xfrm>
              <a:off x="1682758" y="962385"/>
              <a:ext cx="1606542" cy="289834"/>
              <a:chOff x="4164013" y="2535238"/>
              <a:chExt cx="6142038" cy="1108075"/>
            </a:xfrm>
            <a:solidFill>
              <a:srgbClr val="001736"/>
            </a:solidFill>
          </p:grpSpPr>
          <p:sp>
            <p:nvSpPr>
              <p:cNvPr id="34" name="îś1iḑe"/>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5" name="iṡlïḋé"/>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6" name="ïṣḷiḑé"/>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7" name="îṣlîḍe"/>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8" name="íśļïďè"/>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9" name="iṡľiḍê"/>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grpSp>
        <p:grpSp>
          <p:nvGrpSpPr>
            <p:cNvPr id="40" name="iṧlide"/>
            <p:cNvGrpSpPr/>
            <p:nvPr userDrawn="1"/>
          </p:nvGrpSpPr>
          <p:grpSpPr>
            <a:xfrm>
              <a:off x="1681928" y="1301968"/>
              <a:ext cx="1596160" cy="99656"/>
              <a:chOff x="4195410" y="3864490"/>
              <a:chExt cx="5963974" cy="372361"/>
            </a:xfrm>
            <a:solidFill>
              <a:srgbClr val="001736"/>
            </a:solidFill>
          </p:grpSpPr>
          <p:sp>
            <p:nvSpPr>
              <p:cNvPr id="41" name="iş1íḍê"/>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42" name="işľiḓe"/>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grpSp>
      </p:gr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pic>
        <p:nvPicPr>
          <p:cNvPr id="13" name="图片 12" descr="草地上的建筑&#10;&#10;描述已自动生成"/>
          <p:cNvPicPr>
            <a:picLocks noChangeAspect="1"/>
          </p:cNvPicPr>
          <p:nvPr userDrawn="1"/>
        </p:nvPicPr>
        <p:blipFill>
          <a:blip r:embed="rId2" cstate="print">
            <a:alphaModFix amt="7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73" y="-1"/>
            <a:ext cx="12173002" cy="6858000"/>
          </a:xfrm>
          <a:prstGeom prst="rect">
            <a:avLst/>
          </a:prstGeom>
        </p:spPr>
      </p:pic>
      <p:sp>
        <p:nvSpPr>
          <p:cNvPr id="20" name="标题 19"/>
          <p:cNvSpPr>
            <a:spLocks noGrp="1"/>
          </p:cNvSpPr>
          <p:nvPr userDrawn="1">
            <p:ph type="title"/>
          </p:nvPr>
        </p:nvSpPr>
        <p:spPr>
          <a:xfrm>
            <a:off x="5552498" y="25336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5553614" y="3429000"/>
            <a:ext cx="5419185" cy="1015623"/>
          </a:xfrm>
        </p:spPr>
        <p:txBody>
          <a:bodyPr anchor="t">
            <a:normAutofit/>
          </a:bodyPr>
          <a:lstStyle>
            <a:lvl1pPr marL="0" indent="0" algn="l">
              <a:lnSpc>
                <a:spcPct val="150000"/>
              </a:lnSpc>
              <a:spcBef>
                <a:spcPts val="0"/>
              </a:spcBef>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grpSp>
        <p:nvGrpSpPr>
          <p:cNvPr id="9" name="组合 8"/>
          <p:cNvGrpSpPr/>
          <p:nvPr userDrawn="1"/>
        </p:nvGrpSpPr>
        <p:grpSpPr>
          <a:xfrm>
            <a:off x="9724571" y="535076"/>
            <a:ext cx="1795916" cy="404220"/>
            <a:chOff x="1071789" y="916886"/>
            <a:chExt cx="2217511" cy="499112"/>
          </a:xfrm>
        </p:grpSpPr>
        <p:grpSp>
          <p:nvGrpSpPr>
            <p:cNvPr id="10" name="ï$ļidê"/>
            <p:cNvGrpSpPr/>
            <p:nvPr userDrawn="1"/>
          </p:nvGrpSpPr>
          <p:grpSpPr>
            <a:xfrm>
              <a:off x="1071789" y="916886"/>
              <a:ext cx="496620" cy="499112"/>
              <a:chOff x="1905000" y="2476500"/>
              <a:chExt cx="1898650" cy="1908175"/>
            </a:xfrm>
          </p:grpSpPr>
          <p:sp>
            <p:nvSpPr>
              <p:cNvPr id="25" name="ïşļiḓe"/>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6" name="ïsľîḍe"/>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7" name="isḻiḓè"/>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8" name="ïṧḷïḍé"/>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9" name="ïşļidè"/>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0" name="ïşḷîde"/>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1" name="íşľíḋé"/>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2" name="ïSḻîďê"/>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3" name="îs1ide"/>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endParaRPr>
                  <a:solidFill>
                    <a:srgbClr val="000000"/>
                  </a:solidFill>
                </a:endParaRPr>
              </a:p>
            </p:txBody>
          </p:sp>
          <p:sp>
            <p:nvSpPr>
              <p:cNvPr id="34" name="ísļïḍê"/>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000000"/>
                  </a:solidFill>
                </a:endParaRPr>
              </a:p>
            </p:txBody>
          </p:sp>
          <p:sp>
            <p:nvSpPr>
              <p:cNvPr id="35" name="îṣ1ïḑé"/>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6" name="íṣ1îḓê"/>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7" name="ïṥļiďè"/>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8" name="ï$1îḑê"/>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9" name="íŝḻîdê"/>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40" name="îṥļîďé"/>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41" name="íşľídè"/>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grpSp>
        <p:grpSp>
          <p:nvGrpSpPr>
            <p:cNvPr id="12" name="iṡlïḓè"/>
            <p:cNvGrpSpPr/>
            <p:nvPr userDrawn="1"/>
          </p:nvGrpSpPr>
          <p:grpSpPr>
            <a:xfrm>
              <a:off x="1682758" y="962385"/>
              <a:ext cx="1606542" cy="289834"/>
              <a:chOff x="4164013" y="2535238"/>
              <a:chExt cx="6142038" cy="1108075"/>
            </a:xfrm>
            <a:solidFill>
              <a:srgbClr val="001736"/>
            </a:solidFill>
          </p:grpSpPr>
          <p:sp>
            <p:nvSpPr>
              <p:cNvPr id="17" name="îslíḋé"/>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18" name="îṡlide"/>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19" name="ïš1íḑê"/>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2" name="îšļíďè"/>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3" name="iṡļïḑê"/>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4" name="ïṩ1ïďè"/>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grpSp>
        <p:grpSp>
          <p:nvGrpSpPr>
            <p:cNvPr id="14" name="iṧlide"/>
            <p:cNvGrpSpPr/>
            <p:nvPr userDrawn="1"/>
          </p:nvGrpSpPr>
          <p:grpSpPr>
            <a:xfrm>
              <a:off x="1681928" y="1301968"/>
              <a:ext cx="1596160" cy="99656"/>
              <a:chOff x="4195410" y="3864490"/>
              <a:chExt cx="5963974" cy="372361"/>
            </a:xfrm>
            <a:solidFill>
              <a:srgbClr val="001736"/>
            </a:solidFill>
          </p:grpSpPr>
          <p:sp>
            <p:nvSpPr>
              <p:cNvPr id="15" name="îSľíďé"/>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16" name="îṡľíďe"/>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grpSp>
      </p:gr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solidFill>
                <a:srgbClr val="000000">
                  <a:lumMod val="50000"/>
                  <a:lumOff val="50000"/>
                </a:srgbClr>
              </a:solidFill>
            </a:endParaRPr>
          </a:p>
        </p:txBody>
      </p:sp>
      <p:sp>
        <p:nvSpPr>
          <p:cNvPr id="4" name="页脚占位符 3"/>
          <p:cNvSpPr>
            <a:spLocks noGrp="1"/>
          </p:cNvSpPr>
          <p:nvPr>
            <p:ph type="ftr" sz="quarter" idx="11"/>
          </p:nvPr>
        </p:nvSpPr>
        <p:spPr/>
        <p:txBody>
          <a:bodyPr/>
          <a:lstStyle/>
          <a:p>
            <a:r>
              <a:rPr lang="zh-CN" altLang="en-US">
                <a:solidFill>
                  <a:srgbClr val="000000">
                    <a:lumMod val="50000"/>
                    <a:lumOff val="50000"/>
                  </a:srgbClr>
                </a:solidFill>
              </a:rPr>
              <a:t>请在插入菜单</a:t>
            </a:r>
            <a:r>
              <a:rPr lang="en-US" altLang="zh-CN">
                <a:solidFill>
                  <a:srgbClr val="000000">
                    <a:lumMod val="50000"/>
                    <a:lumOff val="50000"/>
                  </a:srgbClr>
                </a:solidFill>
              </a:rPr>
              <a:t>—</a:t>
            </a:r>
            <a:r>
              <a:rPr lang="zh-CN" altLang="en-US">
                <a:solidFill>
                  <a:srgbClr val="000000">
                    <a:lumMod val="50000"/>
                    <a:lumOff val="50000"/>
                  </a:srgbClr>
                </a:solidFill>
              </a:rPr>
              <a:t>页眉和页脚中修改此文本</a:t>
            </a:r>
            <a:endParaRPr lang="zh-CN" altLang="en-US" dirty="0">
              <a:solidFill>
                <a:srgbClr val="000000">
                  <a:lumMod val="50000"/>
                  <a:lumOff val="50000"/>
                </a:srgbClr>
              </a:solidFill>
            </a:endParaRPr>
          </a:p>
        </p:txBody>
      </p:sp>
      <p:sp>
        <p:nvSpPr>
          <p:cNvPr id="5" name="灯片编号占位符 4"/>
          <p:cNvSpPr>
            <a:spLocks noGrp="1"/>
          </p:cNvSpPr>
          <p:nvPr>
            <p:ph type="sldNum" sz="quarter" idx="12"/>
          </p:nvPr>
        </p:nvSpPr>
        <p:spPr/>
        <p:txBody>
          <a:bodyPr/>
          <a:lstStyle/>
          <a:p>
            <a:fld id="{5DD3DB80-B894-403A-B48E-6FDC1A72010E}" type="slidenum">
              <a:rPr lang="zh-CN" altLang="en-US" smtClean="0">
                <a:solidFill>
                  <a:srgbClr val="000000">
                    <a:lumMod val="50000"/>
                    <a:lumOff val="50000"/>
                  </a:srgbClr>
                </a:solidFill>
              </a:rPr>
              <a:t>‹#›</a:t>
            </a:fld>
            <a:endParaRPr lang="zh-CN" altLang="en-US">
              <a:solidFill>
                <a:srgbClr val="000000">
                  <a:lumMod val="50000"/>
                  <a:lumOff val="50000"/>
                </a:srgbClr>
              </a:solidFill>
            </a:endParaRPr>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grpSp>
        <p:nvGrpSpPr>
          <p:cNvPr id="5" name="组合 4">
            <a:extLst>
              <a:ext uri="{FF2B5EF4-FFF2-40B4-BE49-F238E27FC236}">
                <a16:creationId xmlns:a16="http://schemas.microsoft.com/office/drawing/2014/main" id="{9C704C36-DEF3-41B2-A73D-ACFF15050E4F}"/>
              </a:ext>
            </a:extLst>
          </p:cNvPr>
          <p:cNvGrpSpPr/>
          <p:nvPr userDrawn="1"/>
        </p:nvGrpSpPr>
        <p:grpSpPr>
          <a:xfrm>
            <a:off x="7307065" y="458917"/>
            <a:ext cx="4106742" cy="491190"/>
            <a:chOff x="7882589" y="535239"/>
            <a:chExt cx="3645518" cy="436025"/>
          </a:xfrm>
        </p:grpSpPr>
        <p:grpSp>
          <p:nvGrpSpPr>
            <p:cNvPr id="4" name="组合 3">
              <a:extLst>
                <a:ext uri="{FF2B5EF4-FFF2-40B4-BE49-F238E27FC236}">
                  <a16:creationId xmlns:a16="http://schemas.microsoft.com/office/drawing/2014/main" id="{C03D5557-B158-4096-B5BA-011C8BB3C092}"/>
                </a:ext>
              </a:extLst>
            </p:cNvPr>
            <p:cNvGrpSpPr/>
            <p:nvPr userDrawn="1"/>
          </p:nvGrpSpPr>
          <p:grpSpPr>
            <a:xfrm>
              <a:off x="7882589" y="535239"/>
              <a:ext cx="1010002" cy="435929"/>
              <a:chOff x="7535879" y="535239"/>
              <a:chExt cx="1010002" cy="435929"/>
            </a:xfrm>
          </p:grpSpPr>
          <p:grpSp>
            <p:nvGrpSpPr>
              <p:cNvPr id="12" name="ï$ļidê"/>
              <p:cNvGrpSpPr/>
              <p:nvPr userDrawn="1"/>
            </p:nvGrpSpPr>
            <p:grpSpPr>
              <a:xfrm>
                <a:off x="7535879" y="559294"/>
                <a:ext cx="409385" cy="411439"/>
                <a:chOff x="1905000" y="2476500"/>
                <a:chExt cx="1898650" cy="1908175"/>
              </a:xfrm>
            </p:grpSpPr>
            <p:sp>
              <p:nvSpPr>
                <p:cNvPr id="23" name="îšḻïďe"/>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ṥľide"/>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ş1íḑé"/>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Sḷîḑe"/>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íṡḻîḋe"/>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ṩļïdê"/>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íśļiḋé"/>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íṩḷíḑe"/>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ṧļiḓé"/>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32" name="îSlïḍè"/>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33" name="íšlíḍé"/>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šḻidè"/>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ïsḷide"/>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işḷïḍé"/>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îṡḷïde"/>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ṩḷiďè"/>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1iḓê"/>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40" name="图片 39">
                <a:extLst>
                  <a:ext uri="{FF2B5EF4-FFF2-40B4-BE49-F238E27FC236}">
                    <a16:creationId xmlns:a16="http://schemas.microsoft.com/office/drawing/2014/main" id="{01359262-4E78-420D-B217-840CE5217A0E}"/>
                  </a:ext>
                </a:extLst>
              </p:cNvPr>
              <p:cNvPicPr>
                <a:picLocks noChangeAspect="1"/>
              </p:cNvPicPr>
              <p:nvPr userDrawn="1"/>
            </p:nvPicPr>
            <p:blipFill rotWithShape="1">
              <a:blip r:embed="rId8">
                <a:duotone>
                  <a:prstClr val="black"/>
                  <a:schemeClr val="accent3">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t="-4954" r="83511"/>
              <a:stretch/>
            </p:blipFill>
            <p:spPr>
              <a:xfrm>
                <a:off x="8042917" y="535239"/>
                <a:ext cx="502964" cy="435929"/>
              </a:xfrm>
              <a:prstGeom prst="rect">
                <a:avLst/>
              </a:prstGeom>
            </p:spPr>
          </p:pic>
        </p:grpSp>
        <p:pic>
          <p:nvPicPr>
            <p:cNvPr id="41" name="图片 40">
              <a:extLst>
                <a:ext uri="{FF2B5EF4-FFF2-40B4-BE49-F238E27FC236}">
                  <a16:creationId xmlns:a16="http://schemas.microsoft.com/office/drawing/2014/main" id="{EC910DDF-ABB4-4653-8D27-3893C7DC6391}"/>
                </a:ext>
              </a:extLst>
            </p:cNvPr>
            <p:cNvPicPr>
              <a:picLocks noChangeAspect="1"/>
            </p:cNvPicPr>
            <p:nvPr userDrawn="1"/>
          </p:nvPicPr>
          <p:blipFill rotWithShape="1">
            <a:blip r:embed="rId10">
              <a:duotone>
                <a:prstClr val="black"/>
                <a:schemeClr val="accent3">
                  <a:tint val="45000"/>
                  <a:satMod val="400000"/>
                </a:schemeClr>
              </a:duotone>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rcRect l="14360" t="-2155"/>
            <a:stretch/>
          </p:blipFill>
          <p:spPr>
            <a:xfrm>
              <a:off x="8820195" y="546964"/>
              <a:ext cx="2707912" cy="424300"/>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solidFill>
                <a:srgbClr val="000000">
                  <a:lumMod val="50000"/>
                  <a:lumOff val="50000"/>
                </a:srgbClr>
              </a:solidFill>
            </a:endParaRPr>
          </a:p>
        </p:txBody>
      </p:sp>
      <p:sp>
        <p:nvSpPr>
          <p:cNvPr id="9" name="页脚占位符 8"/>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solidFill>
                  <a:srgbClr val="000000">
                    <a:lumMod val="50000"/>
                    <a:lumOff val="50000"/>
                  </a:srgbClr>
                </a:solidFill>
              </a:rPr>
              <a:t>请在插入菜单</a:t>
            </a:r>
            <a:r>
              <a:rPr lang="en-US" altLang="zh-CN">
                <a:solidFill>
                  <a:srgbClr val="000000">
                    <a:lumMod val="50000"/>
                    <a:lumOff val="50000"/>
                  </a:srgbClr>
                </a:solidFill>
              </a:rPr>
              <a:t>—</a:t>
            </a:r>
            <a:r>
              <a:rPr lang="zh-CN" altLang="en-US">
                <a:solidFill>
                  <a:srgbClr val="000000">
                    <a:lumMod val="50000"/>
                    <a:lumOff val="50000"/>
                  </a:srgbClr>
                </a:solidFill>
              </a:rPr>
              <a:t>页眉和页脚中修改此文本</a:t>
            </a:r>
            <a:endParaRPr lang="zh-CN" altLang="en-US" dirty="0">
              <a:solidFill>
                <a:srgbClr val="000000">
                  <a:lumMod val="50000"/>
                  <a:lumOff val="50000"/>
                </a:srgbClr>
              </a:solidFill>
            </a:endParaRPr>
          </a:p>
        </p:txBody>
      </p:sp>
      <p:sp>
        <p:nvSpPr>
          <p:cNvPr id="10" name="灯片编号占位符 9"/>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solidFill>
                  <a:srgbClr val="000000">
                    <a:lumMod val="50000"/>
                    <a:lumOff val="50000"/>
                  </a:srgbClr>
                </a:solidFill>
              </a:rPr>
              <a:t>‹#›</a:t>
            </a:fld>
            <a:endParaRPr lang="zh-CN" altLang="en-US">
              <a:solidFill>
                <a:srgbClr val="000000">
                  <a:lumMod val="50000"/>
                  <a:lumOff val="50000"/>
                </a:srgbClr>
              </a:solidFill>
            </a:endParaRPr>
          </a:p>
        </p:txBody>
      </p:sp>
      <p:grpSp>
        <p:nvGrpSpPr>
          <p:cNvPr id="11" name="组合 10"/>
          <p:cNvGrpSpPr/>
          <p:nvPr userDrawn="1"/>
        </p:nvGrpSpPr>
        <p:grpSpPr>
          <a:xfrm>
            <a:off x="9724571" y="535076"/>
            <a:ext cx="1795916" cy="404220"/>
            <a:chOff x="1071789" y="916886"/>
            <a:chExt cx="2217511" cy="499112"/>
          </a:xfrm>
        </p:grpSpPr>
        <p:grpSp>
          <p:nvGrpSpPr>
            <p:cNvPr id="12" name="ï$ļidê"/>
            <p:cNvGrpSpPr/>
            <p:nvPr userDrawn="1"/>
          </p:nvGrpSpPr>
          <p:grpSpPr>
            <a:xfrm>
              <a:off x="1071789" y="916886"/>
              <a:ext cx="496620" cy="499112"/>
              <a:chOff x="1905000" y="2476500"/>
              <a:chExt cx="1898650" cy="1908175"/>
            </a:xfrm>
          </p:grpSpPr>
          <p:sp>
            <p:nvSpPr>
              <p:cNvPr id="23" name="îšḻïďe"/>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4" name="îṥľide"/>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5" name="îş1íḑé"/>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6" name="íSḷîḑe"/>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7" name="íṡḻîḋe"/>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8" name="îṩļïdê"/>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9" name="íśļiḋé"/>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0" name="íṩḷíḑe"/>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1" name="íṧļiḓé"/>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ln>
            </p:spPr>
            <p:txBody>
              <a:bodyPr anchor="ctr"/>
              <a:lstStyle/>
              <a:p>
                <a:pPr algn="ctr"/>
                <a:endParaRPr>
                  <a:solidFill>
                    <a:srgbClr val="000000"/>
                  </a:solidFill>
                </a:endParaRPr>
              </a:p>
            </p:txBody>
          </p:sp>
          <p:sp>
            <p:nvSpPr>
              <p:cNvPr id="32" name="îSlïḍè"/>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000000"/>
                  </a:solidFill>
                </a:endParaRPr>
              </a:p>
            </p:txBody>
          </p:sp>
          <p:sp>
            <p:nvSpPr>
              <p:cNvPr id="33" name="íšlíḍé"/>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4" name="îšḻidè"/>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5" name="ïsḷide"/>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6" name="işḷïḍé"/>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7" name="îṡḷïde"/>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8" name="îṩḷiďè"/>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39" name="í$1iḓê"/>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grpSp>
        <p:grpSp>
          <p:nvGrpSpPr>
            <p:cNvPr id="13" name="iṡlïḓè"/>
            <p:cNvGrpSpPr/>
            <p:nvPr userDrawn="1"/>
          </p:nvGrpSpPr>
          <p:grpSpPr>
            <a:xfrm>
              <a:off x="1682758" y="962385"/>
              <a:ext cx="1606542" cy="289834"/>
              <a:chOff x="4164013" y="2535238"/>
              <a:chExt cx="6142038" cy="1108075"/>
            </a:xfrm>
            <a:solidFill>
              <a:srgbClr val="001736"/>
            </a:solidFill>
          </p:grpSpPr>
          <p:sp>
            <p:nvSpPr>
              <p:cNvPr id="17" name="iSḷiḋé"/>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18" name="ïṥḻiḑé"/>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19" name="ïṡľîḑe"/>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0" name="ïṧḷïḑé"/>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1" name="íṧ1íḓê"/>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22" name="iSlïḓè"/>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grpSp>
        <p:grpSp>
          <p:nvGrpSpPr>
            <p:cNvPr id="14" name="iṧlide"/>
            <p:cNvGrpSpPr/>
            <p:nvPr userDrawn="1"/>
          </p:nvGrpSpPr>
          <p:grpSpPr>
            <a:xfrm>
              <a:off x="1681928" y="1301968"/>
              <a:ext cx="1596160" cy="99656"/>
              <a:chOff x="4195410" y="3864490"/>
              <a:chExt cx="5963974" cy="372361"/>
            </a:xfrm>
            <a:solidFill>
              <a:srgbClr val="001736"/>
            </a:solidFill>
          </p:grpSpPr>
          <p:sp>
            <p:nvSpPr>
              <p:cNvPr id="15" name="ïṩ1ïdé"/>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sp>
            <p:nvSpPr>
              <p:cNvPr id="16" name="iṥḷíḍé"/>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endParaRPr>
              </a:p>
            </p:txBody>
          </p:sp>
        </p:grpSp>
      </p:gr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1.xml"/><Relationship Id="rId7"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17.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6.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hyperlink" Target="https://www.cnblogs.com/genyuan/p/9828457.html" TargetMode="External"/><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hyperlink" Target="https://www.zhihu.com/search?q=%E9%80%9A%E8%AE%AF%E7%9A%84%E6%95%B0%E5%AD%A6%E7%90%86%E8%AE%BA&amp;search_source=Entity&amp;hybrid_search_source=Entity&amp;hybrid_search_extra=%7b%22sourceType%22:%22answer%22,%22sourceId%22:667876061%7d" TargetMode="External"/><Relationship Id="rId5" Type="http://schemas.openxmlformats.org/officeDocument/2006/relationships/image" Target="../media/image101.pn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33.tiff"/><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4.xml"/><Relationship Id="rId5" Type="http://schemas.openxmlformats.org/officeDocument/2006/relationships/image" Target="../media/image37.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hyperlink" Target="https://scikit-learn.org/stable/modules/tree.html"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9.xml"/><Relationship Id="rId5" Type="http://schemas.openxmlformats.org/officeDocument/2006/relationships/hyperlink" Target="https://www.cnblogs.com/ycycn/p/14063840.html" TargetMode="Externa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hyperlink" Target="https://blog.csdn.net/luteresa/article/details/104927276" TargetMode="Externa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hyperlink" Target="https://scikit-learn.org/stable/auto_examples/tree/plot_cost_complexity_pruning.html#sphx-glr-auto-examples-tree-plot-cost-complexity-pruning-py" TargetMode="Externa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0.png"/><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100.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7.xml"/><Relationship Id="rId5" Type="http://schemas.openxmlformats.org/officeDocument/2006/relationships/image" Target="../media/image56.png"/><Relationship Id="rId4" Type="http://schemas.openxmlformats.org/officeDocument/2006/relationships/hyperlink" Target="https://baike.baidu.com/item/%E4%B8%AD%E5%9B%BD%E5%9C%B0%E7%90%86%E5%8C%BA%E5%88%92/4221764?fr=aladdin"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4.xml"/><Relationship Id="rId5" Type="http://schemas.openxmlformats.org/officeDocument/2006/relationships/hyperlink" Target="https://blog.csdn.net/R18830287035/article/details/89257857" TargetMode="Externa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imcyx/PR_Homework" TargetMode="External"/><Relationship Id="rId3" Type="http://schemas.openxmlformats.org/officeDocument/2006/relationships/notesSlide" Target="../notesSlides/notesSlide53.xml"/><Relationship Id="rId7" Type="http://schemas.openxmlformats.org/officeDocument/2006/relationships/image" Target="../media/image63.jpg"/><Relationship Id="rId2" Type="http://schemas.openxmlformats.org/officeDocument/2006/relationships/slideLayout" Target="../slideLayouts/slideLayout4.xml"/><Relationship Id="rId1" Type="http://schemas.openxmlformats.org/officeDocument/2006/relationships/tags" Target="../tags/tag55.xml"/><Relationship Id="rId6" Type="http://schemas.openxmlformats.org/officeDocument/2006/relationships/hyperlink" Target="https://blog.csdn.net/qq_42059060/category_11548361.html" TargetMode="External"/><Relationship Id="rId5" Type="http://schemas.openxmlformats.org/officeDocument/2006/relationships/hyperlink" Target="https://blog.csdn.net/qq_42059060/article/details/122045566" TargetMode="External"/><Relationship Id="rId4" Type="http://schemas.openxmlformats.org/officeDocument/2006/relationships/hyperlink" Target="https://blog.csdn.net/qq_42059060/article/details/122045400" TargetMode="External"/></Relationships>
</file>

<file path=ppt/slides/_rels/slide54.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8.emf"/><Relationship Id="rId2" Type="http://schemas.openxmlformats.org/officeDocument/2006/relationships/tags" Target="../tags/tag5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12.xml"/><Relationship Id="rId4" Type="http://schemas.openxmlformats.org/officeDocument/2006/relationships/tags" Target="../tags/tag5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şļîde"/>
        <p:cNvGrpSpPr/>
        <p:nvPr/>
      </p:nvGrpSpPr>
      <p:grpSpPr>
        <a:xfrm>
          <a:off x="0" y="0"/>
          <a:ext cx="0" cy="0"/>
          <a:chOff x="0" y="0"/>
          <a:chExt cx="0" cy="0"/>
        </a:xfrm>
      </p:grpSpPr>
      <p:graphicFrame>
        <p:nvGraphicFramePr>
          <p:cNvPr id="3" name="íṩļiḋê"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91" name="think-cell Slide" r:id="rId7" imgW="9525" imgH="9525" progId="TCLayout.ActiveDocument.1">
                  <p:embed/>
                </p:oleObj>
              </mc:Choice>
              <mc:Fallback>
                <p:oleObj name="think-cell Slide" r:id="rId7" imgW="9525" imgH="9525" progId="TCLayout.ActiveDocument.1">
                  <p:embed/>
                  <p:pic>
                    <p:nvPicPr>
                      <p:cNvPr id="3" name="íṩļiḋê"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íṣlíḋê"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charset="-122"/>
              <a:cs typeface="+mj-cs"/>
              <a:sym typeface="Arial" panose="020B0604020202020204" pitchFamily="34" charset="0"/>
            </a:endParaRPr>
          </a:p>
        </p:txBody>
      </p:sp>
      <p:sp>
        <p:nvSpPr>
          <p:cNvPr id="8" name="iṣḷîḑè"/>
          <p:cNvSpPr>
            <a:spLocks noGrp="1"/>
          </p:cNvSpPr>
          <p:nvPr/>
        </p:nvSpPr>
        <p:spPr>
          <a:xfrm>
            <a:off x="627940" y="2080596"/>
            <a:ext cx="5073613" cy="1329578"/>
          </a:xfrm>
          <a:prstGeom prst="rect">
            <a:avLst/>
          </a:prstGeom>
        </p:spPr>
        <p:txBody>
          <a:bodyPr vert="horz" lIns="91440" tIns="45720" rIns="91440" bIns="45720" rtlCol="0" anchor="b">
            <a:normAutofit/>
          </a:bodyPr>
          <a:lstStyle>
            <a:lvl1pPr marL="571500" indent="-571500" algn="l" defTabSz="914400" rtl="0" eaLnBrk="1" latinLnBrk="0" hangingPunct="1">
              <a:lnSpc>
                <a:spcPct val="90000"/>
              </a:lnSpc>
              <a:spcBef>
                <a:spcPct val="0"/>
              </a:spcBef>
              <a:buFont typeface="Arial" panose="020B0604020202020204" pitchFamily="34" charset="0"/>
              <a:buNone/>
              <a:defRPr lang="zh-CN" altLang="en-US" sz="4000" b="0" kern="1200" dirty="0">
                <a:solidFill>
                  <a:schemeClr val="accent1">
                    <a:lumMod val="50000"/>
                  </a:schemeClr>
                </a:solidFill>
                <a:latin typeface="+mj-lt"/>
                <a:ea typeface="+mj-ea"/>
                <a:cs typeface="+mj-cs"/>
              </a:defRPr>
            </a:lvl1pPr>
          </a:lstStyle>
          <a:p>
            <a:pPr marL="0" indent="0" algn="l" fontAlgn="b">
              <a:lnSpc>
                <a:spcPct val="150000"/>
              </a:lnSpc>
            </a:pPr>
            <a:r>
              <a:rPr lang="zh-CN" altLang="en-US" sz="4800" dirty="0">
                <a:effectLst/>
                <a:latin typeface="Calibri" panose="020F0502020204030204" pitchFamily="34" charset="0"/>
                <a:ea typeface="微软雅黑" panose="020B0503020204020204" charset="-122"/>
              </a:rPr>
              <a:t>模式识别</a:t>
            </a:r>
            <a:endParaRPr sz="4800" b="0" dirty="0">
              <a:solidFill>
                <a:schemeClr val="accent1">
                  <a:lumMod val="50000"/>
                </a:schemeClr>
              </a:solidFill>
              <a:effectLst/>
              <a:latin typeface="Calibri" panose="020F0502020204030204" pitchFamily="34" charset="0"/>
              <a:ea typeface="微软雅黑" panose="020B0503020204020204" charset="-122"/>
            </a:endParaRPr>
          </a:p>
        </p:txBody>
      </p:sp>
      <p:sp>
        <p:nvSpPr>
          <p:cNvPr id="4" name="文本框 3"/>
          <p:cNvSpPr txBox="1"/>
          <p:nvPr/>
        </p:nvSpPr>
        <p:spPr>
          <a:xfrm>
            <a:off x="2018590" y="3639185"/>
            <a:ext cx="2800767" cy="461665"/>
          </a:xfrm>
          <a:prstGeom prst="rect">
            <a:avLst/>
          </a:prstGeom>
          <a:noFill/>
        </p:spPr>
        <p:txBody>
          <a:bodyPr wrap="none" rtlCol="0">
            <a:spAutoFit/>
          </a:bodyPr>
          <a:lstStyle/>
          <a:p>
            <a:r>
              <a:rPr lang="en-US" altLang="zh-CN" dirty="0"/>
              <a:t>——</a:t>
            </a:r>
            <a:r>
              <a:rPr lang="zh-CN" altLang="en-US" sz="2400" dirty="0"/>
              <a:t>第二次作业分享</a:t>
            </a:r>
            <a:endParaRPr lang="zh-CN" altLang="zh-CN" sz="2400" dirty="0"/>
          </a:p>
        </p:txBody>
      </p:sp>
      <p:sp>
        <p:nvSpPr>
          <p:cNvPr id="7" name="ïşļïďé"/>
          <p:cNvSpPr>
            <a:spLocks noGrp="1"/>
          </p:cNvSpPr>
          <p:nvPr/>
        </p:nvSpPr>
        <p:spPr>
          <a:xfrm>
            <a:off x="627940" y="5114925"/>
            <a:ext cx="3020135" cy="106422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1400" b="0" kern="1200" dirty="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成员</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陈玉煕 李育泓</a:t>
            </a:r>
            <a:endPar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时间 ：</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2021.12.20</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1208385" y="6366510"/>
            <a:ext cx="551815" cy="337820"/>
          </a:xfrm>
        </p:spPr>
        <p:txBody>
          <a:bodyPr/>
          <a:lstStyle/>
          <a:p>
            <a:fld id="{5DD3DB80-B894-403A-B48E-6FDC1A72010E}" type="slidenum">
              <a:rPr lang="zh-CN" altLang="en-US" sz="2000" smtClean="0"/>
              <a:t>10</a:t>
            </a:fld>
            <a:r>
              <a:rPr lang="zh-CN" altLang="en-US" sz="100"/>
              <a:t> </a:t>
            </a:r>
          </a:p>
        </p:txBody>
      </p:sp>
      <p:sp>
        <p:nvSpPr>
          <p:cNvPr id="2" name="标题 1"/>
          <p:cNvSpPr>
            <a:spLocks noGrp="1"/>
          </p:cNvSpPr>
          <p:nvPr>
            <p:ph type="title"/>
          </p:nvPr>
        </p:nvSpPr>
        <p:spPr>
          <a:xfrm>
            <a:off x="669925" y="0"/>
            <a:ext cx="9062720" cy="1028700"/>
          </a:xfrm>
        </p:spPr>
        <p:txBody>
          <a:bodyPr/>
          <a:lstStyle/>
          <a:p>
            <a:r>
              <a:rPr lang="en-US" altLang="zh-CN" dirty="0">
                <a:solidFill>
                  <a:srgbClr val="003376"/>
                </a:solidFill>
                <a:latin typeface="+mn-ea"/>
                <a:cs typeface="+mn-ea"/>
                <a:sym typeface="+mn-ea"/>
              </a:rPr>
              <a:t>SVM</a:t>
            </a:r>
            <a:endParaRPr lang="zh-CN" altLang="en-US" dirty="0">
              <a:solidFill>
                <a:srgbClr val="003376"/>
              </a:solidFill>
              <a:latin typeface="+mn-ea"/>
              <a:cs typeface="+mn-ea"/>
              <a:sym typeface="+mn-ea"/>
            </a:endParaRPr>
          </a:p>
        </p:txBody>
      </p:sp>
      <p:pic>
        <p:nvPicPr>
          <p:cNvPr id="12" name="图片 11">
            <a:extLst>
              <a:ext uri="{FF2B5EF4-FFF2-40B4-BE49-F238E27FC236}">
                <a16:creationId xmlns:a16="http://schemas.microsoft.com/office/drawing/2014/main" id="{862DA870-7D21-414A-A0AE-0AE52515F39E}"/>
              </a:ext>
            </a:extLst>
          </p:cNvPr>
          <p:cNvPicPr>
            <a:picLocks noChangeAspect="1"/>
          </p:cNvPicPr>
          <p:nvPr/>
        </p:nvPicPr>
        <p:blipFill>
          <a:blip r:embed="rId4"/>
          <a:stretch>
            <a:fillRect/>
          </a:stretch>
        </p:blipFill>
        <p:spPr>
          <a:xfrm>
            <a:off x="802480" y="1090742"/>
            <a:ext cx="10587037" cy="2275718"/>
          </a:xfrm>
          <a:prstGeom prst="rect">
            <a:avLst/>
          </a:prstGeom>
        </p:spPr>
      </p:pic>
      <p:pic>
        <p:nvPicPr>
          <p:cNvPr id="5" name="图片 4">
            <a:extLst>
              <a:ext uri="{FF2B5EF4-FFF2-40B4-BE49-F238E27FC236}">
                <a16:creationId xmlns:a16="http://schemas.microsoft.com/office/drawing/2014/main" id="{DE1A31E1-AEF6-4389-835F-F90EB1E39BED}"/>
              </a:ext>
            </a:extLst>
          </p:cNvPr>
          <p:cNvPicPr>
            <a:picLocks noChangeAspect="1"/>
          </p:cNvPicPr>
          <p:nvPr/>
        </p:nvPicPr>
        <p:blipFill rotWithShape="1">
          <a:blip r:embed="rId5"/>
          <a:srcRect l="800"/>
          <a:stretch/>
        </p:blipFill>
        <p:spPr>
          <a:xfrm>
            <a:off x="802480" y="4598691"/>
            <a:ext cx="9153525" cy="2126981"/>
          </a:xfrm>
          <a:prstGeom prst="rect">
            <a:avLst/>
          </a:prstGeom>
        </p:spPr>
      </p:pic>
      <p:pic>
        <p:nvPicPr>
          <p:cNvPr id="7" name="图片 6">
            <a:extLst>
              <a:ext uri="{FF2B5EF4-FFF2-40B4-BE49-F238E27FC236}">
                <a16:creationId xmlns:a16="http://schemas.microsoft.com/office/drawing/2014/main" id="{FAB1DB99-38E3-42FA-B967-E2492BDB032F}"/>
              </a:ext>
            </a:extLst>
          </p:cNvPr>
          <p:cNvPicPr>
            <a:picLocks noChangeAspect="1"/>
          </p:cNvPicPr>
          <p:nvPr/>
        </p:nvPicPr>
        <p:blipFill>
          <a:blip r:embed="rId6"/>
          <a:stretch>
            <a:fillRect/>
          </a:stretch>
        </p:blipFill>
        <p:spPr>
          <a:xfrm>
            <a:off x="802480" y="3428502"/>
            <a:ext cx="9875045" cy="1170189"/>
          </a:xfrm>
          <a:prstGeom prst="rect">
            <a:avLst/>
          </a:prstGeom>
        </p:spPr>
      </p:pic>
    </p:spTree>
    <p:custDataLst>
      <p:tags r:id="rId1"/>
    </p:custDataLst>
    <p:extLst>
      <p:ext uri="{BB962C8B-B14F-4D97-AF65-F5344CB8AC3E}">
        <p14:creationId xmlns:p14="http://schemas.microsoft.com/office/powerpoint/2010/main" val="3937295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pic>
        <p:nvPicPr>
          <p:cNvPr id="8" name="图片 7">
            <a:extLst>
              <a:ext uri="{FF2B5EF4-FFF2-40B4-BE49-F238E27FC236}">
                <a16:creationId xmlns:a16="http://schemas.microsoft.com/office/drawing/2014/main" id="{0CA88A36-A80E-4218-AD9D-35A1366EB844}"/>
              </a:ext>
            </a:extLst>
          </p:cNvPr>
          <p:cNvPicPr>
            <a:picLocks noChangeAspect="1"/>
          </p:cNvPicPr>
          <p:nvPr/>
        </p:nvPicPr>
        <p:blipFill>
          <a:blip r:embed="rId4"/>
          <a:stretch>
            <a:fillRect/>
          </a:stretch>
        </p:blipFill>
        <p:spPr>
          <a:xfrm>
            <a:off x="802480" y="4355367"/>
            <a:ext cx="2449361" cy="2511552"/>
          </a:xfrm>
          <a:prstGeom prst="rect">
            <a:avLst/>
          </a:prstGeom>
        </p:spPr>
      </p:pic>
      <p:pic>
        <p:nvPicPr>
          <p:cNvPr id="9" name="图片 8">
            <a:extLst>
              <a:ext uri="{FF2B5EF4-FFF2-40B4-BE49-F238E27FC236}">
                <a16:creationId xmlns:a16="http://schemas.microsoft.com/office/drawing/2014/main" id="{C0AD091F-D8B6-4F90-A3DF-AAFA405DD1BF}"/>
              </a:ext>
            </a:extLst>
          </p:cNvPr>
          <p:cNvPicPr>
            <a:picLocks noChangeAspect="1"/>
          </p:cNvPicPr>
          <p:nvPr/>
        </p:nvPicPr>
        <p:blipFill>
          <a:blip r:embed="rId5"/>
          <a:stretch>
            <a:fillRect/>
          </a:stretch>
        </p:blipFill>
        <p:spPr>
          <a:xfrm>
            <a:off x="6125217" y="4338260"/>
            <a:ext cx="2490107" cy="2495019"/>
          </a:xfrm>
          <a:prstGeom prst="rect">
            <a:avLst/>
          </a:prstGeom>
        </p:spPr>
      </p:pic>
      <p:pic>
        <p:nvPicPr>
          <p:cNvPr id="10" name="图片 9">
            <a:extLst>
              <a:ext uri="{FF2B5EF4-FFF2-40B4-BE49-F238E27FC236}">
                <a16:creationId xmlns:a16="http://schemas.microsoft.com/office/drawing/2014/main" id="{E81D31F7-BA3D-49B7-8DC4-B40C89F7603B}"/>
              </a:ext>
            </a:extLst>
          </p:cNvPr>
          <p:cNvPicPr>
            <a:picLocks noChangeAspect="1"/>
          </p:cNvPicPr>
          <p:nvPr/>
        </p:nvPicPr>
        <p:blipFill>
          <a:blip r:embed="rId6"/>
          <a:stretch>
            <a:fillRect/>
          </a:stretch>
        </p:blipFill>
        <p:spPr>
          <a:xfrm>
            <a:off x="8895898" y="4338260"/>
            <a:ext cx="2312487" cy="2466975"/>
          </a:xfrm>
          <a:prstGeom prst="rect">
            <a:avLst/>
          </a:prstGeom>
        </p:spPr>
      </p:pic>
      <p:pic>
        <p:nvPicPr>
          <p:cNvPr id="11" name="图片 10">
            <a:extLst>
              <a:ext uri="{FF2B5EF4-FFF2-40B4-BE49-F238E27FC236}">
                <a16:creationId xmlns:a16="http://schemas.microsoft.com/office/drawing/2014/main" id="{06E8493D-C6E8-46C5-A9ED-03AC22A3584E}"/>
              </a:ext>
            </a:extLst>
          </p:cNvPr>
          <p:cNvPicPr>
            <a:picLocks noChangeAspect="1"/>
          </p:cNvPicPr>
          <p:nvPr/>
        </p:nvPicPr>
        <p:blipFill>
          <a:blip r:embed="rId7"/>
          <a:stretch>
            <a:fillRect/>
          </a:stretch>
        </p:blipFill>
        <p:spPr>
          <a:xfrm>
            <a:off x="3619846" y="4372475"/>
            <a:ext cx="2371379" cy="2477336"/>
          </a:xfrm>
          <a:prstGeom prst="rect">
            <a:avLst/>
          </a:prstGeom>
        </p:spPr>
      </p:pic>
      <p:sp>
        <p:nvSpPr>
          <p:cNvPr id="4" name="íşľiḓè"/>
          <p:cNvSpPr>
            <a:spLocks noGrp="1"/>
          </p:cNvSpPr>
          <p:nvPr>
            <p:ph type="sldNum" sz="quarter" idx="12"/>
          </p:nvPr>
        </p:nvSpPr>
        <p:spPr>
          <a:xfrm>
            <a:off x="11208385" y="6366510"/>
            <a:ext cx="551815" cy="337820"/>
          </a:xfrm>
        </p:spPr>
        <p:txBody>
          <a:bodyPr/>
          <a:lstStyle/>
          <a:p>
            <a:fld id="{5DD3DB80-B894-403A-B48E-6FDC1A72010E}" type="slidenum">
              <a:rPr lang="zh-CN" altLang="en-US" sz="2000" smtClean="0"/>
              <a:t>11</a:t>
            </a:fld>
            <a:r>
              <a:rPr lang="zh-CN" altLang="en-US" sz="100"/>
              <a:t> </a:t>
            </a:r>
          </a:p>
        </p:txBody>
      </p:sp>
      <p:sp>
        <p:nvSpPr>
          <p:cNvPr id="2" name="标题 1"/>
          <p:cNvSpPr>
            <a:spLocks noGrp="1"/>
          </p:cNvSpPr>
          <p:nvPr>
            <p:ph type="title"/>
          </p:nvPr>
        </p:nvSpPr>
        <p:spPr>
          <a:xfrm>
            <a:off x="669925" y="0"/>
            <a:ext cx="9062720" cy="1028700"/>
          </a:xfrm>
        </p:spPr>
        <p:txBody>
          <a:bodyPr/>
          <a:lstStyle/>
          <a:p>
            <a:r>
              <a:rPr lang="en-US" altLang="zh-CN" dirty="0">
                <a:solidFill>
                  <a:srgbClr val="003376"/>
                </a:solidFill>
                <a:latin typeface="+mn-ea"/>
                <a:cs typeface="+mn-ea"/>
                <a:sym typeface="+mn-ea"/>
              </a:rPr>
              <a:t>SVM</a:t>
            </a:r>
            <a:endParaRPr lang="zh-CN" altLang="en-US" dirty="0">
              <a:solidFill>
                <a:srgbClr val="003376"/>
              </a:solidFill>
              <a:latin typeface="+mn-ea"/>
              <a:cs typeface="+mn-ea"/>
              <a:sym typeface="+mn-ea"/>
            </a:endParaRPr>
          </a:p>
        </p:txBody>
      </p:sp>
      <p:pic>
        <p:nvPicPr>
          <p:cNvPr id="12" name="图片 11">
            <a:extLst>
              <a:ext uri="{FF2B5EF4-FFF2-40B4-BE49-F238E27FC236}">
                <a16:creationId xmlns:a16="http://schemas.microsoft.com/office/drawing/2014/main" id="{862DA870-7D21-414A-A0AE-0AE52515F39E}"/>
              </a:ext>
            </a:extLst>
          </p:cNvPr>
          <p:cNvPicPr>
            <a:picLocks noChangeAspect="1"/>
          </p:cNvPicPr>
          <p:nvPr/>
        </p:nvPicPr>
        <p:blipFill>
          <a:blip r:embed="rId8"/>
          <a:stretch>
            <a:fillRect/>
          </a:stretch>
        </p:blipFill>
        <p:spPr>
          <a:xfrm>
            <a:off x="802480" y="1090742"/>
            <a:ext cx="10587037" cy="2275718"/>
          </a:xfrm>
          <a:prstGeom prst="rect">
            <a:avLst/>
          </a:prstGeom>
        </p:spPr>
      </p:pic>
      <p:sp>
        <p:nvSpPr>
          <p:cNvPr id="13" name="文本框 12">
            <a:extLst>
              <a:ext uri="{FF2B5EF4-FFF2-40B4-BE49-F238E27FC236}">
                <a16:creationId xmlns:a16="http://schemas.microsoft.com/office/drawing/2014/main" id="{68782A0A-0A1E-43B2-8894-1A547B75A656}"/>
              </a:ext>
            </a:extLst>
          </p:cNvPr>
          <p:cNvSpPr txBox="1"/>
          <p:nvPr/>
        </p:nvSpPr>
        <p:spPr>
          <a:xfrm>
            <a:off x="507207" y="3361084"/>
            <a:ext cx="10587036" cy="948337"/>
          </a:xfrm>
          <a:prstGeom prst="rect">
            <a:avLst/>
          </a:prstGeom>
          <a:noFill/>
        </p:spPr>
        <p:txBody>
          <a:bodyPr wrap="square">
            <a:spAutoFit/>
          </a:bodyPr>
          <a:lstStyle/>
          <a:p>
            <a:pPr indent="304800" algn="just">
              <a:lnSpc>
                <a:spcPct val="166000"/>
              </a:lnSpc>
            </a:pPr>
            <a:r>
              <a:rPr lang="en-US" altLang="zh-CN" sz="18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        C</a:t>
            </a:r>
            <a:r>
              <a:rPr lang="zh-CN" altLang="en-US" sz="18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是错误项惩罚系数</a:t>
            </a:r>
            <a:r>
              <a:rPr lang="zh-CN" altLang="en-US" sz="1800" kern="100" dirty="0">
                <a:effectLst/>
                <a:latin typeface="Times New Roman" panose="02020603050405020304" pitchFamily="18" charset="0"/>
                <a:ea typeface="宋体" panose="02010600030101010101" pitchFamily="2" charset="-122"/>
                <a:cs typeface="宋体" panose="02010600030101010101" pitchFamily="2" charset="-122"/>
              </a:rPr>
              <a:t>，即对分错样本的惩罚程度，误差的宽容度。</a:t>
            </a:r>
            <a:endPar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pPr>
            <a:r>
              <a:rPr lang="zh-CN" altLang="en-US" sz="1800" kern="100" dirty="0">
                <a:effectLst/>
                <a:latin typeface="Times New Roman" panose="02020603050405020304" pitchFamily="18" charset="0"/>
                <a:ea typeface="宋体" panose="02010600030101010101" pitchFamily="2" charset="-122"/>
                <a:cs typeface="宋体" panose="02010600030101010101" pitchFamily="2" charset="-122"/>
              </a:rPr>
              <a:t>        随着</a:t>
            </a: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C</a:t>
            </a:r>
            <a:r>
              <a:rPr lang="zh-CN" altLang="en-US" sz="1800" kern="100" dirty="0">
                <a:effectLst/>
                <a:latin typeface="Times New Roman" panose="02020603050405020304" pitchFamily="18" charset="0"/>
                <a:ea typeface="宋体" panose="02010600030101010101" pitchFamily="2" charset="-122"/>
                <a:cs typeface="宋体" panose="02010600030101010101" pitchFamily="2" charset="-122"/>
              </a:rPr>
              <a:t>值的增大，正则化的效果逐渐减弱，支持向量机往往会过度拟合数据。</a:t>
            </a:r>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231551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1208385" y="6366510"/>
            <a:ext cx="551815" cy="337820"/>
          </a:xfrm>
        </p:spPr>
        <p:txBody>
          <a:bodyPr/>
          <a:lstStyle/>
          <a:p>
            <a:fld id="{5DD3DB80-B894-403A-B48E-6FDC1A72010E}" type="slidenum">
              <a:rPr lang="zh-CN" altLang="en-US" sz="2000" smtClean="0"/>
              <a:t>12</a:t>
            </a:fld>
            <a:r>
              <a:rPr lang="zh-CN" altLang="en-US" sz="100"/>
              <a:t> </a:t>
            </a:r>
          </a:p>
        </p:txBody>
      </p:sp>
      <p:sp>
        <p:nvSpPr>
          <p:cNvPr id="2" name="标题 1"/>
          <p:cNvSpPr>
            <a:spLocks noGrp="1"/>
          </p:cNvSpPr>
          <p:nvPr>
            <p:ph type="title"/>
          </p:nvPr>
        </p:nvSpPr>
        <p:spPr>
          <a:xfrm>
            <a:off x="669925" y="0"/>
            <a:ext cx="9062720" cy="1028700"/>
          </a:xfrm>
        </p:spPr>
        <p:txBody>
          <a:bodyPr/>
          <a:lstStyle/>
          <a:p>
            <a:r>
              <a:rPr lang="en-US" altLang="zh-CN" dirty="0">
                <a:solidFill>
                  <a:srgbClr val="003376"/>
                </a:solidFill>
                <a:latin typeface="+mn-ea"/>
                <a:cs typeface="+mn-ea"/>
                <a:sym typeface="+mn-ea"/>
              </a:rPr>
              <a:t>SVM</a:t>
            </a:r>
            <a:endParaRPr lang="zh-CN" altLang="en-US" dirty="0">
              <a:solidFill>
                <a:srgbClr val="003376"/>
              </a:solidFill>
              <a:latin typeface="+mn-ea"/>
              <a:cs typeface="+mn-ea"/>
              <a:sym typeface="+mn-ea"/>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B242448-AA3E-4C3F-9D1B-9D84E9D0485D}"/>
                  </a:ext>
                </a:extLst>
              </p:cNvPr>
              <p:cNvSpPr txBox="1"/>
              <p:nvPr/>
            </p:nvSpPr>
            <p:spPr>
              <a:xfrm>
                <a:off x="802480" y="3366460"/>
                <a:ext cx="10587036" cy="2910412"/>
              </a:xfrm>
              <a:prstGeom prst="rect">
                <a:avLst/>
              </a:prstGeom>
              <a:noFill/>
            </p:spPr>
            <p:txBody>
              <a:bodyPr wrap="square">
                <a:spAutoFit/>
              </a:bodyPr>
              <a:lstStyle/>
              <a:p>
                <a:pPr indent="304800" algn="just">
                  <a:lnSpc>
                    <a:spcPct val="166000"/>
                  </a:lnSpc>
                </a:pP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   gamma</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是选择径向基函数</a:t>
                </a:r>
                <a:r>
                  <a:rPr lang="en-US" altLang="zh-CN" kern="100" dirty="0">
                    <a:latin typeface="Times New Roman" panose="02020603050405020304" pitchFamily="18" charset="0"/>
                    <a:ea typeface="宋体" panose="02010600030101010101" pitchFamily="2" charset="-122"/>
                    <a:cs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RBF</a:t>
                </a:r>
                <a:r>
                  <a:rPr lang="en-US" altLang="zh-CN" kern="100" dirty="0">
                    <a:latin typeface="Times New Roman" panose="02020603050405020304" pitchFamily="18" charset="0"/>
                    <a:ea typeface="宋体" panose="02010600030101010101" pitchFamily="2" charset="-122"/>
                    <a:cs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作为</a:t>
                </a: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kernel</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后，该函数自带的一个参数。隐含地决定了数据映射到新的特征空间后的分布，</a:t>
                </a: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RBF</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函数公式：</a:t>
                </a:r>
              </a:p>
              <a:p>
                <a:pPr indent="304800" algn="just">
                  <a:lnSpc>
                    <a:spcPct val="166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𝑧</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cs typeface="宋体" panose="02010600030101010101" pitchFamily="2" charset="-122"/>
                        </a:rPr>
                        <m:t>exp</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𝑑</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𝑧</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p>
                              </m:sSup>
                            </m:num>
                            <m:den>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𝜎</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p>
                              </m:sSup>
                            </m:den>
                          </m:f>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cs typeface="宋体" panose="02010600030101010101" pitchFamily="2" charset="-122"/>
                        </a:rPr>
                        <m:t>exp</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m:rPr>
                              <m:nor/>
                            </m:rPr>
                            <a:rPr lang="en-US" altLang="zh-CN" sz="1800" kern="100">
                              <a:effectLst/>
                              <a:latin typeface="Times New Roman" panose="02020603050405020304" pitchFamily="18" charset="0"/>
                              <a:ea typeface="宋体" panose="02010600030101010101" pitchFamily="2" charset="-122"/>
                              <a:cs typeface="宋体" panose="02010600030101010101" pitchFamily="2" charset="-122"/>
                            </a:rPr>
                            <m:t> </m:t>
                          </m:r>
                          <m:r>
                            <m:rPr>
                              <m:nor/>
                            </m:rPr>
                            <a:rPr lang="en-US" altLang="zh-CN" sz="1800" kern="100">
                              <a:effectLst/>
                              <a:latin typeface="Times New Roman" panose="02020603050405020304" pitchFamily="18" charset="0"/>
                              <a:ea typeface="宋体" panose="02010600030101010101" pitchFamily="2" charset="-122"/>
                              <a:cs typeface="宋体" panose="02010600030101010101" pitchFamily="2" charset="-122"/>
                            </a:rPr>
                            <m:t>gamma</m:t>
                          </m:r>
                          <m:r>
                            <m:rPr>
                              <m:nor/>
                            </m:rPr>
                            <a:rPr lang="en-US" altLang="zh-CN" sz="1800" kern="100">
                              <a:effectLst/>
                              <a:latin typeface="Times New Roman" panose="02020603050405020304" pitchFamily="18" charset="0"/>
                              <a:ea typeface="宋体" panose="02010600030101010101" pitchFamily="2" charset="-122"/>
                              <a:cs typeface="宋体" panose="02010600030101010101" pitchFamily="2" charset="-122"/>
                            </a:rPr>
                            <m:t> </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𝑑</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𝑧</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p>
                          </m:sSup>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m:rPr>
                          <m:nor/>
                        </m:rPr>
                        <a:rPr lang="en-US" altLang="zh-CN" sz="1800" kern="100">
                          <a:effectLst/>
                          <a:latin typeface="Times New Roman" panose="02020603050405020304" pitchFamily="18" charset="0"/>
                          <a:ea typeface="宋体" panose="02010600030101010101" pitchFamily="2" charset="-122"/>
                          <a:cs typeface="宋体" panose="02010600030101010101" pitchFamily="2" charset="-122"/>
                        </a:rPr>
                        <m:t> </m:t>
                      </m:r>
                      <m:r>
                        <m:rPr>
                          <m:nor/>
                        </m:rPr>
                        <a:rPr lang="en-US" altLang="zh-CN" sz="1800" kern="100">
                          <a:effectLst/>
                          <a:latin typeface="Times New Roman" panose="02020603050405020304" pitchFamily="18" charset="0"/>
                          <a:ea typeface="宋体" panose="02010600030101010101" pitchFamily="2" charset="-122"/>
                          <a:cs typeface="宋体" panose="02010600030101010101" pitchFamily="2" charset="-122"/>
                        </a:rPr>
                        <m:t>gamma</m:t>
                      </m:r>
                      <m:r>
                        <m:rPr>
                          <m:nor/>
                        </m:rPr>
                        <a:rPr lang="en-US" altLang="zh-CN" sz="1800" kern="100">
                          <a:effectLst/>
                          <a:latin typeface="Times New Roman" panose="02020603050405020304" pitchFamily="18" charset="0"/>
                          <a:ea typeface="宋体" panose="02010600030101010101" pitchFamily="2" charset="-122"/>
                          <a:cs typeface="宋体" panose="02010600030101010101" pitchFamily="2" charset="-122"/>
                        </a:rPr>
                        <m:t> </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𝜎</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p>
                          </m:sSup>
                        </m:den>
                      </m:f>
                    </m:oMath>
                  </m:oMathPara>
                </a14:m>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pP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由式子可以看出，</a:t>
                </a:r>
                <a:r>
                  <a:rPr lang="en-US" altLang="zh-CN" sz="18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gamma</a:t>
                </a:r>
                <a:r>
                  <a:rPr lang="zh-CN" altLang="zh-CN" sz="18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越大，方差越小</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，即映射后的数据分布越集中</a:t>
                </a:r>
                <a:r>
                  <a:rPr lang="zh-CN" altLang="en-US" sz="1800" kern="1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pPr>
                <a:r>
                  <a:rPr lang="en-US" altLang="zh-CN" sz="1800" b="1" kern="100" dirty="0">
                    <a:effectLst/>
                    <a:latin typeface="Times New Roman" panose="02020603050405020304" pitchFamily="18" charset="0"/>
                    <a:ea typeface="宋体" panose="02010600030101010101" pitchFamily="2" charset="-122"/>
                    <a:cs typeface="宋体" panose="02010600030101010101" pitchFamily="2" charset="-122"/>
                  </a:rPr>
                  <a:t>    g</a:t>
                </a:r>
                <a:r>
                  <a:rPr lang="en-US" altLang="zh-CN" b="1" kern="100" dirty="0">
                    <a:latin typeface="Times New Roman" panose="02020603050405020304" pitchFamily="18" charset="0"/>
                    <a:ea typeface="宋体" panose="02010600030101010101" pitchFamily="2" charset="-122"/>
                    <a:cs typeface="宋体" panose="02010600030101010101" pitchFamily="2" charset="-122"/>
                  </a:rPr>
                  <a:t>amma</a:t>
                </a:r>
                <a:r>
                  <a:rPr lang="zh-CN" altLang="en-US" b="1" kern="100" dirty="0">
                    <a:latin typeface="Times New Roman" panose="02020603050405020304" pitchFamily="18" charset="0"/>
                    <a:ea typeface="宋体" panose="02010600030101010101" pitchFamily="2" charset="-122"/>
                    <a:cs typeface="宋体" panose="02010600030101010101" pitchFamily="2" charset="-122"/>
                  </a:rPr>
                  <a:t>值太大</a:t>
                </a:r>
                <a:r>
                  <a:rPr lang="zh-CN" altLang="en-US" kern="100" dirty="0">
                    <a:latin typeface="Times New Roman" panose="02020603050405020304" pitchFamily="18" charset="0"/>
                    <a:ea typeface="宋体" panose="02010600030101010101" pitchFamily="2" charset="-122"/>
                    <a:cs typeface="宋体" panose="02010600030101010101" pitchFamily="2" charset="-122"/>
                  </a:rPr>
                  <a:t>会</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影响泛化性能，对于未知样本分类效果很差，造成</a:t>
                </a:r>
                <a:r>
                  <a:rPr lang="zh-CN" altLang="zh-CN" sz="1800" b="1" kern="100" dirty="0">
                    <a:effectLst/>
                    <a:latin typeface="Times New Roman" panose="02020603050405020304" pitchFamily="18" charset="0"/>
                    <a:ea typeface="宋体" panose="02010600030101010101" pitchFamily="2" charset="-122"/>
                    <a:cs typeface="宋体" panose="02010600030101010101" pitchFamily="2" charset="-122"/>
                  </a:rPr>
                  <a:t>过拟合</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现象。</a:t>
                </a:r>
              </a:p>
            </p:txBody>
          </p:sp>
        </mc:Choice>
        <mc:Fallback xmlns="">
          <p:sp>
            <p:nvSpPr>
              <p:cNvPr id="9" name="文本框 8">
                <a:extLst>
                  <a:ext uri="{FF2B5EF4-FFF2-40B4-BE49-F238E27FC236}">
                    <a16:creationId xmlns:a16="http://schemas.microsoft.com/office/drawing/2014/main" id="{4B242448-AA3E-4C3F-9D1B-9D84E9D0485D}"/>
                  </a:ext>
                </a:extLst>
              </p:cNvPr>
              <p:cNvSpPr txBox="1">
                <a:spLocks noRot="1" noChangeAspect="1" noMove="1" noResize="1" noEditPoints="1" noAdjustHandles="1" noChangeArrowheads="1" noChangeShapeType="1" noTextEdit="1"/>
              </p:cNvSpPr>
              <p:nvPr/>
            </p:nvSpPr>
            <p:spPr>
              <a:xfrm>
                <a:off x="802480" y="3366460"/>
                <a:ext cx="10587036" cy="2910412"/>
              </a:xfrm>
              <a:prstGeom prst="rect">
                <a:avLst/>
              </a:prstGeom>
              <a:blipFill>
                <a:blip r:embed="rId4"/>
                <a:stretch>
                  <a:fillRect l="-518" r="-518" b="-2301"/>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862DA870-7D21-414A-A0AE-0AE52515F39E}"/>
              </a:ext>
            </a:extLst>
          </p:cNvPr>
          <p:cNvPicPr>
            <a:picLocks noChangeAspect="1"/>
          </p:cNvPicPr>
          <p:nvPr/>
        </p:nvPicPr>
        <p:blipFill>
          <a:blip r:embed="rId5"/>
          <a:stretch>
            <a:fillRect/>
          </a:stretch>
        </p:blipFill>
        <p:spPr>
          <a:xfrm>
            <a:off x="802480" y="1090742"/>
            <a:ext cx="10587037" cy="2275718"/>
          </a:xfrm>
          <a:prstGeom prst="rect">
            <a:avLst/>
          </a:prstGeom>
        </p:spPr>
      </p:pic>
    </p:spTree>
    <p:custDataLst>
      <p:tags r:id="rId1"/>
    </p:custDataLst>
    <p:extLst>
      <p:ext uri="{BB962C8B-B14F-4D97-AF65-F5344CB8AC3E}">
        <p14:creationId xmlns:p14="http://schemas.microsoft.com/office/powerpoint/2010/main" val="2238786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1208385" y="6366510"/>
            <a:ext cx="551815" cy="337820"/>
          </a:xfrm>
        </p:spPr>
        <p:txBody>
          <a:bodyPr/>
          <a:lstStyle/>
          <a:p>
            <a:fld id="{5DD3DB80-B894-403A-B48E-6FDC1A72010E}" type="slidenum">
              <a:rPr lang="zh-CN" altLang="en-US" sz="2000" smtClean="0"/>
              <a:t>13</a:t>
            </a:fld>
            <a:r>
              <a:rPr lang="zh-CN" altLang="en-US" sz="100"/>
              <a:t> </a:t>
            </a:r>
          </a:p>
        </p:txBody>
      </p:sp>
      <p:sp>
        <p:nvSpPr>
          <p:cNvPr id="2" name="标题 1"/>
          <p:cNvSpPr>
            <a:spLocks noGrp="1"/>
          </p:cNvSpPr>
          <p:nvPr>
            <p:ph type="title"/>
          </p:nvPr>
        </p:nvSpPr>
        <p:spPr>
          <a:xfrm>
            <a:off x="669925" y="0"/>
            <a:ext cx="9062720" cy="1028700"/>
          </a:xfrm>
        </p:spPr>
        <p:txBody>
          <a:bodyPr/>
          <a:lstStyle/>
          <a:p>
            <a:r>
              <a:rPr lang="en-US" altLang="zh-CN" dirty="0">
                <a:solidFill>
                  <a:srgbClr val="003376"/>
                </a:solidFill>
                <a:latin typeface="+mn-ea"/>
                <a:cs typeface="+mn-ea"/>
                <a:sym typeface="+mn-ea"/>
              </a:rPr>
              <a:t>SVM</a:t>
            </a:r>
            <a:endParaRPr lang="zh-CN" altLang="en-US" dirty="0">
              <a:solidFill>
                <a:srgbClr val="003376"/>
              </a:solidFill>
              <a:latin typeface="+mn-ea"/>
              <a:cs typeface="+mn-ea"/>
              <a:sym typeface="+mn-ea"/>
            </a:endParaRPr>
          </a:p>
        </p:txBody>
      </p:sp>
      <p:pic>
        <p:nvPicPr>
          <p:cNvPr id="5" name="图片 4">
            <a:extLst>
              <a:ext uri="{FF2B5EF4-FFF2-40B4-BE49-F238E27FC236}">
                <a16:creationId xmlns:a16="http://schemas.microsoft.com/office/drawing/2014/main" id="{52D61E05-8EF6-4A21-8340-0B8943DE30E1}"/>
              </a:ext>
            </a:extLst>
          </p:cNvPr>
          <p:cNvPicPr/>
          <p:nvPr/>
        </p:nvPicPr>
        <p:blipFill rotWithShape="1">
          <a:blip r:embed="rId4">
            <a:extLst>
              <a:ext uri="{28A0092B-C50C-407E-A947-70E740481C1C}">
                <a14:useLocalDpi xmlns:a14="http://schemas.microsoft.com/office/drawing/2010/main" val="0"/>
              </a:ext>
            </a:extLst>
          </a:blip>
          <a:srcRect l="3199" t="650" r="5814"/>
          <a:stretch/>
        </p:blipFill>
        <p:spPr bwMode="auto">
          <a:xfrm>
            <a:off x="4571999" y="1066800"/>
            <a:ext cx="6010276" cy="5791200"/>
          </a:xfrm>
          <a:prstGeom prst="rect">
            <a:avLst/>
          </a:prstGeom>
          <a:noFill/>
          <a:ln>
            <a:noFill/>
          </a:ln>
        </p:spPr>
      </p:pic>
      <p:pic>
        <p:nvPicPr>
          <p:cNvPr id="6" name="图片 5">
            <a:extLst>
              <a:ext uri="{FF2B5EF4-FFF2-40B4-BE49-F238E27FC236}">
                <a16:creationId xmlns:a16="http://schemas.microsoft.com/office/drawing/2014/main" id="{F5B0D513-6712-4EF4-A382-A910007FEA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1100" y="1104900"/>
            <a:ext cx="2946182" cy="2518617"/>
          </a:xfrm>
          <a:prstGeom prst="rect">
            <a:avLst/>
          </a:prstGeom>
        </p:spPr>
      </p:pic>
      <p:pic>
        <p:nvPicPr>
          <p:cNvPr id="7" name="图片 6">
            <a:extLst>
              <a:ext uri="{FF2B5EF4-FFF2-40B4-BE49-F238E27FC236}">
                <a16:creationId xmlns:a16="http://schemas.microsoft.com/office/drawing/2014/main" id="{9B36552D-A0E3-41B5-AB9D-E5C7A01DEE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1100" y="3847893"/>
            <a:ext cx="2946181" cy="2657053"/>
          </a:xfrm>
          <a:prstGeom prst="rect">
            <a:avLst/>
          </a:prstGeom>
        </p:spPr>
      </p:pic>
    </p:spTree>
    <p:custDataLst>
      <p:tags r:id="rId1"/>
    </p:custDataLst>
    <p:extLst>
      <p:ext uri="{BB962C8B-B14F-4D97-AF65-F5344CB8AC3E}">
        <p14:creationId xmlns:p14="http://schemas.microsoft.com/office/powerpoint/2010/main" val="836730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pic>
        <p:nvPicPr>
          <p:cNvPr id="6" name="图片 5">
            <a:extLst>
              <a:ext uri="{FF2B5EF4-FFF2-40B4-BE49-F238E27FC236}">
                <a16:creationId xmlns:a16="http://schemas.microsoft.com/office/drawing/2014/main" id="{A0E5F612-EDC2-482D-8A3E-CC283F3C8848}"/>
              </a:ext>
            </a:extLst>
          </p:cNvPr>
          <p:cNvPicPr/>
          <p:nvPr/>
        </p:nvPicPr>
        <p:blipFill rotWithShape="1">
          <a:blip r:embed="rId4">
            <a:extLst>
              <a:ext uri="{28A0092B-C50C-407E-A947-70E740481C1C}">
                <a14:useLocalDpi xmlns:a14="http://schemas.microsoft.com/office/drawing/2010/main" val="0"/>
              </a:ext>
            </a:extLst>
          </a:blip>
          <a:srcRect l="8865" t="2398" r="2162" b="1058"/>
          <a:stretch/>
        </p:blipFill>
        <p:spPr bwMode="auto">
          <a:xfrm>
            <a:off x="6000750" y="1075055"/>
            <a:ext cx="6096000" cy="5525770"/>
          </a:xfrm>
          <a:prstGeom prst="rect">
            <a:avLst/>
          </a:prstGeom>
          <a:noFill/>
          <a:ln>
            <a:noFill/>
          </a:ln>
        </p:spPr>
      </p:pic>
      <p:pic>
        <p:nvPicPr>
          <p:cNvPr id="5" name="图片 4">
            <a:extLst>
              <a:ext uri="{FF2B5EF4-FFF2-40B4-BE49-F238E27FC236}">
                <a16:creationId xmlns:a16="http://schemas.microsoft.com/office/drawing/2014/main" id="{D0976D62-7866-464C-967E-36258024563B}"/>
              </a:ext>
            </a:extLst>
          </p:cNvPr>
          <p:cNvPicPr/>
          <p:nvPr/>
        </p:nvPicPr>
        <p:blipFill rotWithShape="1">
          <a:blip r:embed="rId5">
            <a:extLst>
              <a:ext uri="{28A0092B-C50C-407E-A947-70E740481C1C}">
                <a14:useLocalDpi xmlns:a14="http://schemas.microsoft.com/office/drawing/2010/main" val="0"/>
              </a:ext>
            </a:extLst>
          </a:blip>
          <a:srcRect l="9159" t="2862" r="8979" b="2701"/>
          <a:stretch/>
        </p:blipFill>
        <p:spPr bwMode="auto">
          <a:xfrm>
            <a:off x="0" y="1075055"/>
            <a:ext cx="6096000" cy="5629275"/>
          </a:xfrm>
          <a:prstGeom prst="rect">
            <a:avLst/>
          </a:prstGeom>
          <a:noFill/>
          <a:ln>
            <a:noFill/>
          </a:ln>
        </p:spPr>
      </p:pic>
      <p:sp>
        <p:nvSpPr>
          <p:cNvPr id="4" name="íşľiḓè"/>
          <p:cNvSpPr>
            <a:spLocks noGrp="1"/>
          </p:cNvSpPr>
          <p:nvPr>
            <p:ph type="sldNum" sz="quarter" idx="12"/>
          </p:nvPr>
        </p:nvSpPr>
        <p:spPr>
          <a:xfrm>
            <a:off x="11208385" y="6366510"/>
            <a:ext cx="551815" cy="337820"/>
          </a:xfrm>
        </p:spPr>
        <p:txBody>
          <a:bodyPr/>
          <a:lstStyle/>
          <a:p>
            <a:fld id="{5DD3DB80-B894-403A-B48E-6FDC1A72010E}" type="slidenum">
              <a:rPr lang="zh-CN" altLang="en-US" sz="2000" smtClean="0"/>
              <a:t>14</a:t>
            </a:fld>
            <a:r>
              <a:rPr lang="zh-CN" altLang="en-US" sz="100"/>
              <a:t> </a:t>
            </a:r>
          </a:p>
        </p:txBody>
      </p:sp>
      <p:sp>
        <p:nvSpPr>
          <p:cNvPr id="2" name="标题 1"/>
          <p:cNvSpPr>
            <a:spLocks noGrp="1"/>
          </p:cNvSpPr>
          <p:nvPr>
            <p:ph type="title"/>
          </p:nvPr>
        </p:nvSpPr>
        <p:spPr>
          <a:xfrm>
            <a:off x="669925" y="0"/>
            <a:ext cx="9062720" cy="1028700"/>
          </a:xfrm>
        </p:spPr>
        <p:txBody>
          <a:bodyPr/>
          <a:lstStyle/>
          <a:p>
            <a:r>
              <a:rPr lang="en-US" altLang="zh-CN" dirty="0">
                <a:solidFill>
                  <a:srgbClr val="003376"/>
                </a:solidFill>
                <a:latin typeface="+mn-ea"/>
                <a:cs typeface="+mn-ea"/>
                <a:sym typeface="+mn-ea"/>
              </a:rPr>
              <a:t>SVM</a:t>
            </a:r>
            <a:endParaRPr lang="zh-CN" altLang="en-US" dirty="0">
              <a:solidFill>
                <a:srgbClr val="003376"/>
              </a:solidFill>
              <a:latin typeface="+mn-ea"/>
              <a:cs typeface="+mn-ea"/>
              <a:sym typeface="+mn-ea"/>
            </a:endParaRPr>
          </a:p>
        </p:txBody>
      </p:sp>
    </p:spTree>
    <p:custDataLst>
      <p:tags r:id="rId1"/>
    </p:custDataLst>
    <p:extLst>
      <p:ext uri="{BB962C8B-B14F-4D97-AF65-F5344CB8AC3E}">
        <p14:creationId xmlns:p14="http://schemas.microsoft.com/office/powerpoint/2010/main" val="248993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1208385" y="6366510"/>
            <a:ext cx="551815" cy="337820"/>
          </a:xfrm>
        </p:spPr>
        <p:txBody>
          <a:bodyPr/>
          <a:lstStyle/>
          <a:p>
            <a:fld id="{5DD3DB80-B894-403A-B48E-6FDC1A72010E}" type="slidenum">
              <a:rPr lang="zh-CN" altLang="en-US" sz="2000" smtClean="0"/>
              <a:t>15</a:t>
            </a:fld>
            <a:r>
              <a:rPr lang="zh-CN" altLang="en-US" sz="100"/>
              <a:t> </a:t>
            </a:r>
          </a:p>
        </p:txBody>
      </p:sp>
      <p:sp>
        <p:nvSpPr>
          <p:cNvPr id="2" name="标题 1"/>
          <p:cNvSpPr>
            <a:spLocks noGrp="1"/>
          </p:cNvSpPr>
          <p:nvPr>
            <p:ph type="title"/>
          </p:nvPr>
        </p:nvSpPr>
        <p:spPr>
          <a:xfrm>
            <a:off x="669925" y="0"/>
            <a:ext cx="9062720" cy="1028700"/>
          </a:xfrm>
        </p:spPr>
        <p:txBody>
          <a:bodyPr/>
          <a:lstStyle/>
          <a:p>
            <a:r>
              <a:rPr lang="en-US" altLang="zh-CN" dirty="0">
                <a:solidFill>
                  <a:srgbClr val="003376"/>
                </a:solidFill>
                <a:latin typeface="+mn-ea"/>
                <a:cs typeface="+mn-ea"/>
                <a:sym typeface="+mn-ea"/>
              </a:rPr>
              <a:t>SVM</a:t>
            </a:r>
            <a:endParaRPr lang="zh-CN" altLang="en-US" dirty="0">
              <a:solidFill>
                <a:srgbClr val="003376"/>
              </a:solidFill>
              <a:latin typeface="+mn-ea"/>
              <a:cs typeface="+mn-ea"/>
              <a:sym typeface="+mn-ea"/>
            </a:endParaRPr>
          </a:p>
        </p:txBody>
      </p:sp>
      <p:pic>
        <p:nvPicPr>
          <p:cNvPr id="5" name="图片 4">
            <a:extLst>
              <a:ext uri="{FF2B5EF4-FFF2-40B4-BE49-F238E27FC236}">
                <a16:creationId xmlns:a16="http://schemas.microsoft.com/office/drawing/2014/main" id="{272D932A-879C-428E-8122-C5F415EA7B1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0500" y="1104900"/>
            <a:ext cx="6372226" cy="5753100"/>
          </a:xfrm>
          <a:prstGeom prst="rect">
            <a:avLst/>
          </a:prstGeom>
          <a:noFill/>
          <a:ln>
            <a:noFill/>
          </a:ln>
        </p:spPr>
      </p:pic>
      <p:graphicFrame>
        <p:nvGraphicFramePr>
          <p:cNvPr id="3" name="表格 2">
            <a:extLst>
              <a:ext uri="{FF2B5EF4-FFF2-40B4-BE49-F238E27FC236}">
                <a16:creationId xmlns:a16="http://schemas.microsoft.com/office/drawing/2014/main" id="{85DB4483-25B5-4F47-A591-007F517DFC35}"/>
              </a:ext>
            </a:extLst>
          </p:cNvPr>
          <p:cNvGraphicFramePr>
            <a:graphicFrameLocks noGrp="1"/>
          </p:cNvGraphicFramePr>
          <p:nvPr>
            <p:extLst/>
          </p:nvPr>
        </p:nvGraphicFramePr>
        <p:xfrm>
          <a:off x="6562726" y="1943100"/>
          <a:ext cx="5110309" cy="1981200"/>
        </p:xfrm>
        <a:graphic>
          <a:graphicData uri="http://schemas.openxmlformats.org/drawingml/2006/table">
            <a:tbl>
              <a:tblPr firstRow="1" firstCol="1" bandRow="1">
                <a:tableStyleId>{93296810-A885-4BE3-A3E7-6D5BEEA58F35}</a:tableStyleId>
              </a:tblPr>
              <a:tblGrid>
                <a:gridCol w="1658791">
                  <a:extLst>
                    <a:ext uri="{9D8B030D-6E8A-4147-A177-3AD203B41FA5}">
                      <a16:colId xmlns:a16="http://schemas.microsoft.com/office/drawing/2014/main" val="3170455362"/>
                    </a:ext>
                  </a:extLst>
                </a:gridCol>
                <a:gridCol w="1712021">
                  <a:extLst>
                    <a:ext uri="{9D8B030D-6E8A-4147-A177-3AD203B41FA5}">
                      <a16:colId xmlns:a16="http://schemas.microsoft.com/office/drawing/2014/main" val="3719166403"/>
                    </a:ext>
                  </a:extLst>
                </a:gridCol>
                <a:gridCol w="1739497">
                  <a:extLst>
                    <a:ext uri="{9D8B030D-6E8A-4147-A177-3AD203B41FA5}">
                      <a16:colId xmlns:a16="http://schemas.microsoft.com/office/drawing/2014/main" val="133375163"/>
                    </a:ext>
                  </a:extLst>
                </a:gridCol>
              </a:tblGrid>
              <a:tr h="660400">
                <a:tc>
                  <a:txBody>
                    <a:bodyPr/>
                    <a:lstStyle/>
                    <a:p>
                      <a:pPr algn="ctr">
                        <a:lnSpc>
                          <a:spcPts val="1650"/>
                        </a:lnSpc>
                      </a:pPr>
                      <a:r>
                        <a:rPr lang="en-US" sz="3200" kern="0" dirty="0">
                          <a:effectLst/>
                          <a:latin typeface="Times New Roman" panose="02020603050405020304" pitchFamily="18" charset="0"/>
                          <a:cs typeface="Times New Roman" panose="02020603050405020304" pitchFamily="18" charset="0"/>
                        </a:rPr>
                        <a:t>kernel</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tc>
                  <a:txBody>
                    <a:bodyPr/>
                    <a:lstStyle/>
                    <a:p>
                      <a:pPr algn="ctr">
                        <a:lnSpc>
                          <a:spcPts val="1650"/>
                        </a:lnSpc>
                      </a:pPr>
                      <a:r>
                        <a:rPr lang="en-US" sz="3200" kern="0" dirty="0">
                          <a:effectLst/>
                          <a:latin typeface="Times New Roman" panose="02020603050405020304" pitchFamily="18" charset="0"/>
                          <a:cs typeface="Times New Roman" panose="02020603050405020304" pitchFamily="18" charset="0"/>
                        </a:rPr>
                        <a:t>linear</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tc>
                  <a:txBody>
                    <a:bodyPr/>
                    <a:lstStyle/>
                    <a:p>
                      <a:pPr algn="ctr">
                        <a:lnSpc>
                          <a:spcPts val="1650"/>
                        </a:lnSpc>
                      </a:pPr>
                      <a:r>
                        <a:rPr lang="en-US" sz="3200" kern="0" dirty="0">
                          <a:effectLst/>
                          <a:latin typeface="Times New Roman" panose="02020603050405020304" pitchFamily="18" charset="0"/>
                          <a:cs typeface="Times New Roman" panose="02020603050405020304" pitchFamily="18" charset="0"/>
                        </a:rPr>
                        <a:t>rbf</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extLst>
                  <a:ext uri="{0D108BD9-81ED-4DB2-BD59-A6C34878D82A}">
                    <a16:rowId xmlns:a16="http://schemas.microsoft.com/office/drawing/2014/main" val="3042159878"/>
                  </a:ext>
                </a:extLst>
              </a:tr>
              <a:tr h="660400">
                <a:tc>
                  <a:txBody>
                    <a:bodyPr/>
                    <a:lstStyle/>
                    <a:p>
                      <a:pPr algn="ctr">
                        <a:lnSpc>
                          <a:spcPts val="1650"/>
                        </a:lnSpc>
                      </a:pPr>
                      <a:r>
                        <a:rPr lang="en-US" sz="3200" kern="0" dirty="0">
                          <a:effectLst/>
                          <a:latin typeface="Times New Roman" panose="02020603050405020304" pitchFamily="18" charset="0"/>
                          <a:cs typeface="Times New Roman" panose="02020603050405020304" pitchFamily="18" charset="0"/>
                        </a:rPr>
                        <a:t>C</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tc>
                  <a:txBody>
                    <a:bodyPr/>
                    <a:lstStyle/>
                    <a:p>
                      <a:pPr algn="ctr">
                        <a:lnSpc>
                          <a:spcPts val="1650"/>
                        </a:lnSpc>
                      </a:pPr>
                      <a:r>
                        <a:rPr lang="en-US" sz="3200" kern="0" dirty="0">
                          <a:solidFill>
                            <a:srgbClr val="FF6600"/>
                          </a:solidFill>
                          <a:effectLst/>
                          <a:latin typeface="Times New Roman" panose="02020603050405020304" pitchFamily="18" charset="0"/>
                          <a:cs typeface="Times New Roman" panose="02020603050405020304" pitchFamily="18" charset="0"/>
                        </a:rPr>
                        <a:t>10</a:t>
                      </a:r>
                      <a:endParaRPr lang="zh-CN" sz="3200" kern="1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tc>
                  <a:txBody>
                    <a:bodyPr/>
                    <a:lstStyle/>
                    <a:p>
                      <a:pPr algn="ctr">
                        <a:lnSpc>
                          <a:spcPts val="1650"/>
                        </a:lnSpc>
                      </a:pPr>
                      <a:r>
                        <a:rPr lang="en-US" sz="3200" kern="0" dirty="0">
                          <a:solidFill>
                            <a:srgbClr val="FF6600"/>
                          </a:solidFill>
                          <a:effectLst/>
                          <a:latin typeface="Times New Roman" panose="02020603050405020304" pitchFamily="18" charset="0"/>
                          <a:cs typeface="Times New Roman" panose="02020603050405020304" pitchFamily="18" charset="0"/>
                        </a:rPr>
                        <a:t>15</a:t>
                      </a:r>
                      <a:endParaRPr lang="zh-CN" sz="3200" kern="1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extLst>
                  <a:ext uri="{0D108BD9-81ED-4DB2-BD59-A6C34878D82A}">
                    <a16:rowId xmlns:a16="http://schemas.microsoft.com/office/drawing/2014/main" val="239739333"/>
                  </a:ext>
                </a:extLst>
              </a:tr>
              <a:tr h="660400">
                <a:tc>
                  <a:txBody>
                    <a:bodyPr/>
                    <a:lstStyle/>
                    <a:p>
                      <a:pPr algn="ctr">
                        <a:lnSpc>
                          <a:spcPts val="1650"/>
                        </a:lnSpc>
                      </a:pPr>
                      <a:r>
                        <a:rPr lang="en-US" sz="3200" kern="0" dirty="0">
                          <a:effectLst/>
                          <a:latin typeface="Times New Roman" panose="02020603050405020304" pitchFamily="18" charset="0"/>
                          <a:cs typeface="Times New Roman" panose="02020603050405020304" pitchFamily="18" charset="0"/>
                        </a:rPr>
                        <a:t>gamma</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tc>
                  <a:txBody>
                    <a:bodyPr/>
                    <a:lstStyle/>
                    <a:p>
                      <a:pPr algn="ctr">
                        <a:lnSpc>
                          <a:spcPts val="1650"/>
                        </a:lnSpc>
                      </a:pPr>
                      <a:r>
                        <a:rPr lang="en-US" sz="3200" kern="0" dirty="0">
                          <a:solidFill>
                            <a:srgbClr val="FF6600"/>
                          </a:solidFill>
                          <a:effectLst/>
                          <a:latin typeface="Times New Roman" panose="02020603050405020304" pitchFamily="18" charset="0"/>
                          <a:cs typeface="Times New Roman" panose="02020603050405020304" pitchFamily="18" charset="0"/>
                        </a:rPr>
                        <a:t>0.01</a:t>
                      </a:r>
                      <a:endParaRPr lang="zh-CN" sz="3200" kern="1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tc>
                  <a:txBody>
                    <a:bodyPr/>
                    <a:lstStyle/>
                    <a:p>
                      <a:pPr algn="ctr">
                        <a:lnSpc>
                          <a:spcPts val="1650"/>
                        </a:lnSpc>
                      </a:pPr>
                      <a:r>
                        <a:rPr lang="en-US" sz="3200" kern="0" dirty="0">
                          <a:solidFill>
                            <a:srgbClr val="FF6600"/>
                          </a:solidFill>
                          <a:effectLst/>
                          <a:latin typeface="Times New Roman" panose="02020603050405020304" pitchFamily="18" charset="0"/>
                          <a:cs typeface="Times New Roman" panose="02020603050405020304" pitchFamily="18" charset="0"/>
                        </a:rPr>
                        <a:t>0.02</a:t>
                      </a:r>
                      <a:endParaRPr lang="zh-CN" sz="3200" kern="1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extLst>
                  <a:ext uri="{0D108BD9-81ED-4DB2-BD59-A6C34878D82A}">
                    <a16:rowId xmlns:a16="http://schemas.microsoft.com/office/drawing/2014/main" val="3304400029"/>
                  </a:ext>
                </a:extLst>
              </a:tr>
            </a:tbl>
          </a:graphicData>
        </a:graphic>
      </p:graphicFrame>
      <p:graphicFrame>
        <p:nvGraphicFramePr>
          <p:cNvPr id="6" name="表格 5">
            <a:extLst>
              <a:ext uri="{FF2B5EF4-FFF2-40B4-BE49-F238E27FC236}">
                <a16:creationId xmlns:a16="http://schemas.microsoft.com/office/drawing/2014/main" id="{505D6BC5-2333-498C-B39C-03502CF73D1B}"/>
              </a:ext>
            </a:extLst>
          </p:cNvPr>
          <p:cNvGraphicFramePr>
            <a:graphicFrameLocks noGrp="1"/>
          </p:cNvGraphicFramePr>
          <p:nvPr>
            <p:extLst/>
          </p:nvPr>
        </p:nvGraphicFramePr>
        <p:xfrm>
          <a:off x="6562726" y="3981450"/>
          <a:ext cx="5110307" cy="1981200"/>
        </p:xfrm>
        <a:graphic>
          <a:graphicData uri="http://schemas.openxmlformats.org/drawingml/2006/table">
            <a:tbl>
              <a:tblPr firstRow="1" firstCol="1" bandRow="1">
                <a:tableStyleId>{93296810-A885-4BE3-A3E7-6D5BEEA58F35}</a:tableStyleId>
              </a:tblPr>
              <a:tblGrid>
                <a:gridCol w="1649919">
                  <a:extLst>
                    <a:ext uri="{9D8B030D-6E8A-4147-A177-3AD203B41FA5}">
                      <a16:colId xmlns:a16="http://schemas.microsoft.com/office/drawing/2014/main" val="3170455362"/>
                    </a:ext>
                  </a:extLst>
                </a:gridCol>
                <a:gridCol w="1730194">
                  <a:extLst>
                    <a:ext uri="{9D8B030D-6E8A-4147-A177-3AD203B41FA5}">
                      <a16:colId xmlns:a16="http://schemas.microsoft.com/office/drawing/2014/main" val="3561406935"/>
                    </a:ext>
                  </a:extLst>
                </a:gridCol>
                <a:gridCol w="1730194">
                  <a:extLst>
                    <a:ext uri="{9D8B030D-6E8A-4147-A177-3AD203B41FA5}">
                      <a16:colId xmlns:a16="http://schemas.microsoft.com/office/drawing/2014/main" val="3533947396"/>
                    </a:ext>
                  </a:extLst>
                </a:gridCol>
              </a:tblGrid>
              <a:tr h="660400">
                <a:tc>
                  <a:txBody>
                    <a:bodyPr/>
                    <a:lstStyle/>
                    <a:p>
                      <a:pPr algn="ctr">
                        <a:lnSpc>
                          <a:spcPts val="1650"/>
                        </a:lnSpc>
                      </a:pPr>
                      <a:r>
                        <a:rPr lang="en-US" sz="3200" kern="0" dirty="0">
                          <a:effectLst/>
                          <a:latin typeface="Times New Roman" panose="02020603050405020304" pitchFamily="18" charset="0"/>
                          <a:cs typeface="Times New Roman" panose="02020603050405020304" pitchFamily="18" charset="0"/>
                        </a:rPr>
                        <a:t>kernel</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tc>
                  <a:txBody>
                    <a:bodyPr/>
                    <a:lstStyle/>
                    <a:p>
                      <a:pPr marL="0" marR="0" lvl="0" indent="0" algn="ctr" defTabSz="914400" rtl="0" eaLnBrk="1" fontAlgn="auto" latinLnBrk="0" hangingPunct="1">
                        <a:lnSpc>
                          <a:spcPts val="1650"/>
                        </a:lnSpc>
                        <a:spcBef>
                          <a:spcPts val="0"/>
                        </a:spcBef>
                        <a:spcAft>
                          <a:spcPts val="0"/>
                        </a:spcAft>
                        <a:buClrTx/>
                        <a:buSzTx/>
                        <a:buFontTx/>
                        <a:buNone/>
                        <a:tabLst/>
                        <a:defRPr/>
                      </a:pPr>
                      <a:r>
                        <a:rPr lang="en-US" altLang="zh-CN" sz="3200" kern="100" dirty="0">
                          <a:effectLst/>
                          <a:latin typeface="Times New Roman" panose="02020603050405020304" pitchFamily="18" charset="0"/>
                          <a:ea typeface="宋体" panose="02010600030101010101" pitchFamily="2" charset="-122"/>
                          <a:cs typeface="Times New Roman" panose="02020603050405020304" pitchFamily="18" charset="0"/>
                        </a:rPr>
                        <a:t>sigmoid</a:t>
                      </a:r>
                      <a:endParaRPr lang="zh-CN" altLang="zh-CN" sz="3200" kern="100" dirty="0">
                        <a:effectLst/>
                        <a:latin typeface="Times New Roman" panose="02020603050405020304" pitchFamily="18" charset="0"/>
                        <a:cs typeface="Times New Roman" panose="02020603050405020304" pitchFamily="18" charset="0"/>
                      </a:endParaRPr>
                    </a:p>
                  </a:txBody>
                  <a:tcPr marL="76200" marR="76200" marT="76200" marB="76200" anchor="ctr">
                    <a:solidFill>
                      <a:srgbClr val="406385"/>
                    </a:solidFill>
                  </a:tcPr>
                </a:tc>
                <a:tc>
                  <a:txBody>
                    <a:bodyPr/>
                    <a:lstStyle/>
                    <a:p>
                      <a:pPr algn="ctr">
                        <a:lnSpc>
                          <a:spcPts val="1650"/>
                        </a:lnSpc>
                      </a:pPr>
                      <a:r>
                        <a:rPr lang="en-US" altLang="zh-CN" sz="3200" kern="100" dirty="0">
                          <a:effectLst/>
                          <a:latin typeface="Times New Roman" panose="02020603050405020304" pitchFamily="18" charset="0"/>
                          <a:cs typeface="Times New Roman" panose="02020603050405020304" pitchFamily="18" charset="0"/>
                        </a:rPr>
                        <a:t>poly</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extLst>
                  <a:ext uri="{0D108BD9-81ED-4DB2-BD59-A6C34878D82A}">
                    <a16:rowId xmlns:a16="http://schemas.microsoft.com/office/drawing/2014/main" val="3042159878"/>
                  </a:ext>
                </a:extLst>
              </a:tr>
              <a:tr h="660400">
                <a:tc>
                  <a:txBody>
                    <a:bodyPr/>
                    <a:lstStyle/>
                    <a:p>
                      <a:pPr algn="ctr">
                        <a:lnSpc>
                          <a:spcPts val="1650"/>
                        </a:lnSpc>
                      </a:pPr>
                      <a:r>
                        <a:rPr lang="en-US" sz="3200" kern="0" dirty="0">
                          <a:effectLst/>
                          <a:latin typeface="Times New Roman" panose="02020603050405020304" pitchFamily="18" charset="0"/>
                          <a:cs typeface="Times New Roman" panose="02020603050405020304" pitchFamily="18" charset="0"/>
                        </a:rPr>
                        <a:t>C</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tc>
                  <a:txBody>
                    <a:bodyPr/>
                    <a:lstStyle/>
                    <a:p>
                      <a:pPr algn="ctr">
                        <a:lnSpc>
                          <a:spcPts val="1650"/>
                        </a:lnSpc>
                      </a:pPr>
                      <a:r>
                        <a:rPr lang="en-US" altLang="zh-CN" sz="3200" kern="100" dirty="0">
                          <a:solidFill>
                            <a:srgbClr val="FF6600"/>
                          </a:solidFill>
                          <a:effectLst/>
                          <a:latin typeface="Times New Roman" panose="02020603050405020304" pitchFamily="18" charset="0"/>
                          <a:cs typeface="Times New Roman" panose="02020603050405020304" pitchFamily="18" charset="0"/>
                        </a:rPr>
                        <a:t>9</a:t>
                      </a:r>
                      <a:endParaRPr lang="zh-CN" sz="3200" kern="1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tc>
                  <a:txBody>
                    <a:bodyPr/>
                    <a:lstStyle/>
                    <a:p>
                      <a:pPr algn="ctr">
                        <a:lnSpc>
                          <a:spcPts val="1650"/>
                        </a:lnSpc>
                      </a:pPr>
                      <a:r>
                        <a:rPr lang="en-US" altLang="zh-CN" sz="3200" kern="100" dirty="0">
                          <a:solidFill>
                            <a:srgbClr val="FF6600"/>
                          </a:solidFill>
                          <a:effectLst/>
                          <a:latin typeface="Times New Roman" panose="02020603050405020304" pitchFamily="18" charset="0"/>
                          <a:cs typeface="Times New Roman" panose="02020603050405020304" pitchFamily="18" charset="0"/>
                        </a:rPr>
                        <a:t>5</a:t>
                      </a:r>
                      <a:endParaRPr lang="zh-CN" sz="3200" kern="1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extLst>
                  <a:ext uri="{0D108BD9-81ED-4DB2-BD59-A6C34878D82A}">
                    <a16:rowId xmlns:a16="http://schemas.microsoft.com/office/drawing/2014/main" val="239739333"/>
                  </a:ext>
                </a:extLst>
              </a:tr>
              <a:tr h="660400">
                <a:tc>
                  <a:txBody>
                    <a:bodyPr/>
                    <a:lstStyle/>
                    <a:p>
                      <a:pPr algn="ctr">
                        <a:lnSpc>
                          <a:spcPts val="1650"/>
                        </a:lnSpc>
                      </a:pPr>
                      <a:r>
                        <a:rPr lang="en-US" sz="3200" kern="0" dirty="0">
                          <a:effectLst/>
                          <a:latin typeface="Times New Roman" panose="02020603050405020304" pitchFamily="18" charset="0"/>
                          <a:cs typeface="Times New Roman" panose="02020603050405020304" pitchFamily="18" charset="0"/>
                        </a:rPr>
                        <a:t>gamma</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tc>
                  <a:txBody>
                    <a:bodyPr/>
                    <a:lstStyle/>
                    <a:p>
                      <a:pPr algn="ctr">
                        <a:lnSpc>
                          <a:spcPts val="1650"/>
                        </a:lnSpc>
                      </a:pPr>
                      <a:r>
                        <a:rPr lang="en-US" altLang="zh-CN" sz="3200" kern="100" dirty="0">
                          <a:solidFill>
                            <a:srgbClr val="FF6600"/>
                          </a:solidFill>
                          <a:effectLst/>
                          <a:latin typeface="Times New Roman" panose="02020603050405020304" pitchFamily="18" charset="0"/>
                          <a:cs typeface="Times New Roman" panose="02020603050405020304" pitchFamily="18" charset="0"/>
                        </a:rPr>
                        <a:t>0.04</a:t>
                      </a:r>
                      <a:endParaRPr lang="zh-CN" sz="3200" kern="1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tc>
                  <a:txBody>
                    <a:bodyPr/>
                    <a:lstStyle/>
                    <a:p>
                      <a:pPr algn="ctr">
                        <a:lnSpc>
                          <a:spcPts val="1650"/>
                        </a:lnSpc>
                      </a:pPr>
                      <a:r>
                        <a:rPr lang="en-US" altLang="zh-CN" sz="3200" kern="100" dirty="0">
                          <a:solidFill>
                            <a:srgbClr val="FF6600"/>
                          </a:solidFill>
                          <a:effectLst/>
                          <a:latin typeface="Times New Roman" panose="02020603050405020304" pitchFamily="18" charset="0"/>
                          <a:cs typeface="Times New Roman" panose="02020603050405020304" pitchFamily="18" charset="0"/>
                        </a:rPr>
                        <a:t>0.19</a:t>
                      </a:r>
                      <a:endParaRPr lang="zh-CN" sz="3200" kern="1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76200" marR="76200" marT="76200" marB="76200" anchor="ctr">
                    <a:solidFill>
                      <a:srgbClr val="406385"/>
                    </a:solidFill>
                  </a:tcPr>
                </a:tc>
                <a:extLst>
                  <a:ext uri="{0D108BD9-81ED-4DB2-BD59-A6C34878D82A}">
                    <a16:rowId xmlns:a16="http://schemas.microsoft.com/office/drawing/2014/main" val="3304400029"/>
                  </a:ext>
                </a:extLst>
              </a:tr>
            </a:tbl>
          </a:graphicData>
        </a:graphic>
      </p:graphicFrame>
    </p:spTree>
    <p:custDataLst>
      <p:tags r:id="rId1"/>
    </p:custDataLst>
    <p:extLst>
      <p:ext uri="{BB962C8B-B14F-4D97-AF65-F5344CB8AC3E}">
        <p14:creationId xmlns:p14="http://schemas.microsoft.com/office/powerpoint/2010/main" val="1657158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pic>
        <p:nvPicPr>
          <p:cNvPr id="6" name="图片 5">
            <a:extLst>
              <a:ext uri="{FF2B5EF4-FFF2-40B4-BE49-F238E27FC236}">
                <a16:creationId xmlns:a16="http://schemas.microsoft.com/office/drawing/2014/main" id="{05824512-7692-4AA9-98D2-B726F7B8E411}"/>
              </a:ext>
            </a:extLst>
          </p:cNvPr>
          <p:cNvPicPr/>
          <p:nvPr/>
        </p:nvPicPr>
        <p:blipFill rotWithShape="1">
          <a:blip r:embed="rId4">
            <a:extLst>
              <a:ext uri="{28A0092B-C50C-407E-A947-70E740481C1C}">
                <a14:useLocalDpi xmlns:a14="http://schemas.microsoft.com/office/drawing/2010/main" val="0"/>
              </a:ext>
            </a:extLst>
          </a:blip>
          <a:srcRect t="690" r="6638" b="1"/>
          <a:stretch/>
        </p:blipFill>
        <p:spPr bwMode="auto">
          <a:xfrm>
            <a:off x="6048375" y="1252855"/>
            <a:ext cx="6143625" cy="4733290"/>
          </a:xfrm>
          <a:prstGeom prst="rect">
            <a:avLst/>
          </a:prstGeom>
          <a:noFill/>
          <a:ln>
            <a:noFill/>
          </a:ln>
        </p:spPr>
      </p:pic>
      <p:sp>
        <p:nvSpPr>
          <p:cNvPr id="4" name="íşľiḓè"/>
          <p:cNvSpPr>
            <a:spLocks noGrp="1"/>
          </p:cNvSpPr>
          <p:nvPr>
            <p:ph type="sldNum" sz="quarter" idx="12"/>
          </p:nvPr>
        </p:nvSpPr>
        <p:spPr>
          <a:xfrm>
            <a:off x="11208385" y="6366510"/>
            <a:ext cx="551815" cy="337820"/>
          </a:xfrm>
        </p:spPr>
        <p:txBody>
          <a:bodyPr/>
          <a:lstStyle/>
          <a:p>
            <a:fld id="{5DD3DB80-B894-403A-B48E-6FDC1A72010E}" type="slidenum">
              <a:rPr lang="zh-CN" altLang="en-US" sz="2000" smtClean="0"/>
              <a:t>16</a:t>
            </a:fld>
            <a:r>
              <a:rPr lang="zh-CN" altLang="en-US" sz="100"/>
              <a:t> </a:t>
            </a:r>
          </a:p>
        </p:txBody>
      </p:sp>
      <p:sp>
        <p:nvSpPr>
          <p:cNvPr id="2" name="标题 1"/>
          <p:cNvSpPr>
            <a:spLocks noGrp="1"/>
          </p:cNvSpPr>
          <p:nvPr>
            <p:ph type="title"/>
          </p:nvPr>
        </p:nvSpPr>
        <p:spPr>
          <a:xfrm>
            <a:off x="669925" y="0"/>
            <a:ext cx="9062720" cy="1028700"/>
          </a:xfrm>
        </p:spPr>
        <p:txBody>
          <a:bodyPr/>
          <a:lstStyle/>
          <a:p>
            <a:r>
              <a:rPr lang="en-US" altLang="zh-CN" dirty="0">
                <a:solidFill>
                  <a:srgbClr val="003376"/>
                </a:solidFill>
                <a:latin typeface="+mn-ea"/>
                <a:cs typeface="+mn-ea"/>
                <a:sym typeface="+mn-ea"/>
              </a:rPr>
              <a:t>SVM</a:t>
            </a:r>
            <a:endParaRPr lang="zh-CN" altLang="en-US" dirty="0">
              <a:solidFill>
                <a:srgbClr val="003376"/>
              </a:solidFill>
              <a:latin typeface="+mn-ea"/>
              <a:cs typeface="+mn-ea"/>
              <a:sym typeface="+mn-ea"/>
            </a:endParaRPr>
          </a:p>
        </p:txBody>
      </p:sp>
      <p:pic>
        <p:nvPicPr>
          <p:cNvPr id="5" name="图片 4">
            <a:extLst>
              <a:ext uri="{FF2B5EF4-FFF2-40B4-BE49-F238E27FC236}">
                <a16:creationId xmlns:a16="http://schemas.microsoft.com/office/drawing/2014/main" id="{AC675603-05A9-4DB4-9379-62CBBCBFABD9}"/>
              </a:ext>
            </a:extLst>
          </p:cNvPr>
          <p:cNvPicPr/>
          <p:nvPr/>
        </p:nvPicPr>
        <p:blipFill rotWithShape="1">
          <a:blip r:embed="rId5">
            <a:extLst>
              <a:ext uri="{28A0092B-C50C-407E-A947-70E740481C1C}">
                <a14:useLocalDpi xmlns:a14="http://schemas.microsoft.com/office/drawing/2010/main" val="0"/>
              </a:ext>
            </a:extLst>
          </a:blip>
          <a:srcRect t="1700" r="8453"/>
          <a:stretch/>
        </p:blipFill>
        <p:spPr bwMode="auto">
          <a:xfrm>
            <a:off x="0" y="1252855"/>
            <a:ext cx="6029325" cy="4733290"/>
          </a:xfrm>
          <a:prstGeom prst="rect">
            <a:avLst/>
          </a:prstGeom>
          <a:noFill/>
          <a:ln>
            <a:noFill/>
          </a:ln>
        </p:spPr>
      </p:pic>
      <p:sp>
        <p:nvSpPr>
          <p:cNvPr id="8" name="文本框 7">
            <a:extLst>
              <a:ext uri="{FF2B5EF4-FFF2-40B4-BE49-F238E27FC236}">
                <a16:creationId xmlns:a16="http://schemas.microsoft.com/office/drawing/2014/main" id="{D040BF18-37BC-4842-BA33-F37E89358213}"/>
              </a:ext>
            </a:extLst>
          </p:cNvPr>
          <p:cNvSpPr txBox="1"/>
          <p:nvPr/>
        </p:nvSpPr>
        <p:spPr>
          <a:xfrm>
            <a:off x="1140618" y="6166455"/>
            <a:ext cx="9910763" cy="400110"/>
          </a:xfrm>
          <a:prstGeom prst="rect">
            <a:avLst/>
          </a:prstGeom>
          <a:noFill/>
        </p:spPr>
        <p:txBody>
          <a:bodyPr wrap="square">
            <a:spAutoFit/>
          </a:bodyPr>
          <a:lstStyle/>
          <a:p>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2000" b="1" dirty="0">
                <a:solidFill>
                  <a:srgbClr val="FF0000"/>
                </a:solidFill>
                <a:effectLst/>
                <a:latin typeface="Times New Roman" panose="02020603050405020304" pitchFamily="18" charset="0"/>
                <a:ea typeface="宋体" panose="02010600030101010101" pitchFamily="2" charset="-122"/>
              </a:rPr>
              <a:t>Sigmoid</a:t>
            </a:r>
            <a:r>
              <a:rPr lang="zh-CN" altLang="zh-CN" sz="2000" b="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核</a:t>
            </a:r>
            <a:r>
              <a:rPr lang="zh-CN" altLang="zh-CN" sz="2000" b="1" dirty="0">
                <a:effectLst/>
                <a:latin typeface="Times New Roman" panose="02020603050405020304" pitchFamily="18" charset="0"/>
                <a:ea typeface="宋体" panose="02010600030101010101" pitchFamily="2" charset="-122"/>
                <a:cs typeface="Times New Roman" panose="02020603050405020304" pitchFamily="18" charset="0"/>
              </a:rPr>
              <a:t>作为模型的参数，在测试集上进行测试，得到的分类准确率为</a:t>
            </a:r>
            <a:r>
              <a:rPr lang="en-US" altLang="zh-CN" sz="2000" b="1" dirty="0">
                <a:solidFill>
                  <a:srgbClr val="FF0000"/>
                </a:solidFill>
                <a:effectLst/>
                <a:latin typeface="Times New Roman" panose="02020603050405020304" pitchFamily="18" charset="0"/>
                <a:ea typeface="宋体" panose="02010600030101010101" pitchFamily="2" charset="-122"/>
              </a:rPr>
              <a:t>98.86%</a:t>
            </a:r>
            <a:endParaRPr lang="zh-CN" altLang="en-US" sz="2000" b="1" dirty="0">
              <a:solidFill>
                <a:srgbClr val="FF0000"/>
              </a:solidFill>
            </a:endParaRPr>
          </a:p>
        </p:txBody>
      </p:sp>
    </p:spTree>
    <p:custDataLst>
      <p:tags r:id="rId1"/>
    </p:custDataLst>
    <p:extLst>
      <p:ext uri="{BB962C8B-B14F-4D97-AF65-F5344CB8AC3E}">
        <p14:creationId xmlns:p14="http://schemas.microsoft.com/office/powerpoint/2010/main" val="1012899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17</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solidFill>
                  <a:srgbClr val="003376"/>
                </a:solidFill>
                <a:latin typeface="Times New Roman" panose="02020603050405020304" charset="0"/>
                <a:cs typeface="Times New Roman" panose="02020603050405020304" charset="0"/>
              </a:rPr>
              <a:t>目录</a:t>
            </a:r>
          </a:p>
        </p:txBody>
      </p:sp>
      <p:grpSp>
        <p:nvGrpSpPr>
          <p:cNvPr id="5" name="组合 4">
            <a:extLst>
              <a:ext uri="{FF2B5EF4-FFF2-40B4-BE49-F238E27FC236}">
                <a16:creationId xmlns:a16="http://schemas.microsoft.com/office/drawing/2014/main" id="{E95FF2F9-35B5-4704-A2B6-C5C45B0EBC8A}"/>
              </a:ext>
            </a:extLst>
          </p:cNvPr>
          <p:cNvGrpSpPr/>
          <p:nvPr/>
        </p:nvGrpSpPr>
        <p:grpSpPr>
          <a:xfrm>
            <a:off x="3202312" y="1955269"/>
            <a:ext cx="4941570" cy="3562985"/>
            <a:chOff x="2687320" y="1449705"/>
            <a:chExt cx="4941570" cy="3562985"/>
          </a:xfrm>
        </p:grpSpPr>
        <p:grpSp>
          <p:nvGrpSpPr>
            <p:cNvPr id="39" name="组合 38"/>
            <p:cNvGrpSpPr/>
            <p:nvPr/>
          </p:nvGrpSpPr>
          <p:grpSpPr>
            <a:xfrm>
              <a:off x="3102610" y="1449705"/>
              <a:ext cx="4526280" cy="461645"/>
              <a:chOff x="4934" y="2643"/>
              <a:chExt cx="7128" cy="727"/>
            </a:xfrm>
          </p:grpSpPr>
          <p:sp>
            <p:nvSpPr>
              <p:cNvPr id="10" name="文本框 9"/>
              <p:cNvSpPr txBox="1"/>
              <p:nvPr/>
            </p:nvSpPr>
            <p:spPr>
              <a:xfrm>
                <a:off x="4934" y="2643"/>
                <a:ext cx="2230" cy="727"/>
              </a:xfrm>
              <a:prstGeom prst="rect">
                <a:avLst/>
              </a:prstGeom>
              <a:noFill/>
            </p:spPr>
            <p:txBody>
              <a:bodyPr wrap="none" rtlCol="0">
                <a:spAutoFit/>
              </a:bodyPr>
              <a:lstStyle/>
              <a:p>
                <a:r>
                  <a:rPr lang="zh-CN" altLang="en-US" sz="2400" b="1" dirty="0"/>
                  <a:t>交叉验证</a:t>
                </a:r>
              </a:p>
            </p:txBody>
          </p:sp>
          <p:sp>
            <p:nvSpPr>
              <p:cNvPr id="33" name="圆角矩形 32"/>
              <p:cNvSpPr/>
              <p:nvPr/>
            </p:nvSpPr>
            <p:spPr>
              <a:xfrm>
                <a:off x="4934" y="2667"/>
                <a:ext cx="7128" cy="701"/>
              </a:xfrm>
              <a:prstGeom prst="roundRect">
                <a:avLst/>
              </a:prstGeom>
              <a:noFill/>
              <a:ln w="19050">
                <a:solidFill>
                  <a:srgbClr val="0033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3102610" y="2484120"/>
              <a:ext cx="4526280" cy="461645"/>
              <a:chOff x="4934" y="4601"/>
              <a:chExt cx="7128" cy="727"/>
            </a:xfrm>
          </p:grpSpPr>
          <p:sp>
            <p:nvSpPr>
              <p:cNvPr id="12" name="文本框 11"/>
              <p:cNvSpPr txBox="1"/>
              <p:nvPr/>
            </p:nvSpPr>
            <p:spPr>
              <a:xfrm>
                <a:off x="4934" y="4601"/>
                <a:ext cx="2887" cy="727"/>
              </a:xfrm>
              <a:prstGeom prst="rect">
                <a:avLst/>
              </a:prstGeom>
              <a:noFill/>
            </p:spPr>
            <p:txBody>
              <a:bodyPr wrap="none" rtlCol="0">
                <a:spAutoFit/>
              </a:bodyPr>
              <a:lstStyle/>
              <a:p>
                <a:r>
                  <a:rPr lang="en-US" altLang="zh-CN" sz="2400" b="1" dirty="0"/>
                  <a:t>BP</a:t>
                </a:r>
                <a:r>
                  <a:rPr lang="zh-CN" altLang="en-US" sz="2400" b="1" dirty="0"/>
                  <a:t>神经网络</a:t>
                </a:r>
              </a:p>
            </p:txBody>
          </p:sp>
          <p:sp>
            <p:nvSpPr>
              <p:cNvPr id="35" name="圆角矩形 34"/>
              <p:cNvSpPr/>
              <p:nvPr/>
            </p:nvSpPr>
            <p:spPr>
              <a:xfrm>
                <a:off x="4934" y="4613"/>
                <a:ext cx="7128" cy="70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3102610" y="3518535"/>
              <a:ext cx="4526280" cy="459740"/>
              <a:chOff x="4934" y="5850"/>
              <a:chExt cx="7128" cy="724"/>
            </a:xfrm>
          </p:grpSpPr>
          <p:sp>
            <p:nvSpPr>
              <p:cNvPr id="16" name="文本框 15"/>
              <p:cNvSpPr txBox="1"/>
              <p:nvPr/>
            </p:nvSpPr>
            <p:spPr>
              <a:xfrm>
                <a:off x="4934" y="5850"/>
                <a:ext cx="4000" cy="725"/>
              </a:xfrm>
              <a:prstGeom prst="rect">
                <a:avLst/>
              </a:prstGeom>
              <a:noFill/>
            </p:spPr>
            <p:txBody>
              <a:bodyPr wrap="square" rtlCol="0" anchor="t">
                <a:spAutoFit/>
              </a:bodyPr>
              <a:lstStyle/>
              <a:p>
                <a:r>
                  <a:rPr lang="en-US" altLang="zh-CN" sz="2400" b="1" dirty="0"/>
                  <a:t>SVM</a:t>
                </a:r>
                <a:endParaRPr lang="zh-CN" altLang="en-US" sz="2400" b="1" dirty="0"/>
              </a:p>
            </p:txBody>
          </p:sp>
          <p:sp>
            <p:nvSpPr>
              <p:cNvPr id="36" name="圆角矩形 35"/>
              <p:cNvSpPr/>
              <p:nvPr/>
            </p:nvSpPr>
            <p:spPr>
              <a:xfrm>
                <a:off x="4934" y="5856"/>
                <a:ext cx="7128" cy="70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3102610" y="4552315"/>
              <a:ext cx="4526280" cy="460375"/>
              <a:chOff x="4934" y="6559"/>
              <a:chExt cx="7128" cy="725"/>
            </a:xfrm>
          </p:grpSpPr>
          <p:sp>
            <p:nvSpPr>
              <p:cNvPr id="17" name="文本框 16"/>
              <p:cNvSpPr txBox="1"/>
              <p:nvPr/>
            </p:nvSpPr>
            <p:spPr>
              <a:xfrm>
                <a:off x="4934" y="6559"/>
                <a:ext cx="4000" cy="725"/>
              </a:xfrm>
              <a:prstGeom prst="rect">
                <a:avLst/>
              </a:prstGeom>
              <a:noFill/>
            </p:spPr>
            <p:txBody>
              <a:bodyPr wrap="square" rtlCol="0" anchor="t">
                <a:spAutoFit/>
              </a:bodyPr>
              <a:lstStyle/>
              <a:p>
                <a:r>
                  <a:rPr lang="zh-CN" altLang="en-US" sz="2400" b="1" dirty="0">
                    <a:solidFill>
                      <a:srgbClr val="C00000"/>
                    </a:solidFill>
                  </a:rPr>
                  <a:t>决策树</a:t>
                </a:r>
              </a:p>
            </p:txBody>
          </p:sp>
          <p:sp>
            <p:nvSpPr>
              <p:cNvPr id="37" name="圆角矩形 36"/>
              <p:cNvSpPr/>
              <p:nvPr/>
            </p:nvSpPr>
            <p:spPr>
              <a:xfrm>
                <a:off x="4934" y="6571"/>
                <a:ext cx="7128" cy="701"/>
              </a:xfrm>
              <a:prstGeom prst="roundRect">
                <a:avLst/>
              </a:prstGeom>
              <a:noFill/>
              <a:ln w="190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2687320" y="1556385"/>
              <a:ext cx="247015" cy="3354070"/>
              <a:chOff x="4296" y="2104"/>
              <a:chExt cx="389" cy="5282"/>
            </a:xfrm>
          </p:grpSpPr>
          <p:sp>
            <p:nvSpPr>
              <p:cNvPr id="50" name="菱形 49"/>
              <p:cNvSpPr/>
              <p:nvPr/>
            </p:nvSpPr>
            <p:spPr>
              <a:xfrm>
                <a:off x="4296" y="3730"/>
                <a:ext cx="389" cy="404"/>
              </a:xfrm>
              <a:prstGeom prst="diamond">
                <a:avLst/>
              </a:prstGeom>
              <a:solidFill>
                <a:srgbClr val="0033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菱形 50"/>
              <p:cNvSpPr/>
              <p:nvPr/>
            </p:nvSpPr>
            <p:spPr>
              <a:xfrm>
                <a:off x="4296" y="5356"/>
                <a:ext cx="389" cy="404"/>
              </a:xfrm>
              <a:prstGeom prst="diamond">
                <a:avLst/>
              </a:prstGeom>
              <a:solidFill>
                <a:srgbClr val="0033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菱形 51"/>
              <p:cNvSpPr/>
              <p:nvPr/>
            </p:nvSpPr>
            <p:spPr>
              <a:xfrm>
                <a:off x="4296" y="6982"/>
                <a:ext cx="389" cy="404"/>
              </a:xfrm>
              <a:prstGeom prst="diamond">
                <a:avLst/>
              </a:prstGeom>
              <a:gradFill>
                <a:gsLst>
                  <a:gs pos="0">
                    <a:srgbClr val="E30000"/>
                  </a:gs>
                  <a:gs pos="100000">
                    <a:srgbClr val="760303"/>
                  </a:gs>
                </a:gsLst>
                <a:lin ang="5400000" scaled="0"/>
              </a:gra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菱形 53"/>
              <p:cNvSpPr/>
              <p:nvPr/>
            </p:nvSpPr>
            <p:spPr>
              <a:xfrm>
                <a:off x="4296" y="2104"/>
                <a:ext cx="389" cy="404"/>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extLst>
      <p:ext uri="{BB962C8B-B14F-4D97-AF65-F5344CB8AC3E}">
        <p14:creationId xmlns:p14="http://schemas.microsoft.com/office/powerpoint/2010/main" val="919377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18</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5" y="1390543"/>
            <a:ext cx="1662728" cy="461665"/>
          </a:xfrm>
          <a:prstGeom prst="rect">
            <a:avLst/>
          </a:prstGeom>
          <a:noFill/>
        </p:spPr>
        <p:txBody>
          <a:bodyPr wrap="square">
            <a:spAutoFit/>
          </a:bodyPr>
          <a:lstStyle/>
          <a:p>
            <a:pPr algn="just"/>
            <a:r>
              <a:rPr lang="zh-CN" altLang="zh-CN" sz="2400" b="1" kern="100" dirty="0">
                <a:effectLst/>
                <a:latin typeface="等线 Light" panose="02010600030101010101" pitchFamily="2" charset="-122"/>
                <a:ea typeface="等线" panose="02010600030101010101" pitchFamily="2" charset="-122"/>
                <a:cs typeface="Times New Roman" panose="02020603050405020304" pitchFamily="18" charset="0"/>
              </a:rPr>
              <a:t>信息熵</a:t>
            </a:r>
            <a:endParaRPr lang="zh-CN" altLang="zh-CN" sz="1600" kern="100" dirty="0">
              <a:effectLst/>
              <a:latin typeface="Times New Roman" panose="02020603050405020304" pitchFamily="18" charset="0"/>
              <a:ea typeface="宋体" panose="02010600030101010101" pitchFamily="2" charset="-122"/>
            </a:endParaRPr>
          </a:p>
        </p:txBody>
      </p:sp>
      <p:pic>
        <p:nvPicPr>
          <p:cNvPr id="3074" name="Picture 2">
            <a:extLst>
              <a:ext uri="{FF2B5EF4-FFF2-40B4-BE49-F238E27FC236}">
                <a16:creationId xmlns:a16="http://schemas.microsoft.com/office/drawing/2014/main" id="{66ADF51B-9219-414C-BAF4-B4CE21C86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9909" y="2307795"/>
            <a:ext cx="2095500" cy="2952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A1878CF-D86F-4B8F-8260-8F3BAD1F318B}"/>
                  </a:ext>
                </a:extLst>
              </p:cNvPr>
              <p:cNvSpPr txBox="1"/>
              <p:nvPr/>
            </p:nvSpPr>
            <p:spPr>
              <a:xfrm>
                <a:off x="669925" y="1852208"/>
                <a:ext cx="8595373" cy="4226542"/>
              </a:xfrm>
              <a:prstGeom prst="rect">
                <a:avLst/>
              </a:prstGeom>
              <a:noFill/>
            </p:spPr>
            <p:txBody>
              <a:bodyPr wrap="square">
                <a:spAutoFit/>
              </a:bodyPr>
              <a:lstStyle/>
              <a:p>
                <a:pPr indent="304800" algn="just">
                  <a:lnSpc>
                    <a:spcPct val="166000"/>
                  </a:lnSpc>
                  <a:spcAft>
                    <a:spcPts val="1200"/>
                  </a:spcAft>
                </a:pP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在信息论与概率统计中，熵是最基础的概念，其表示随机变量不确定的度量。设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𝑋</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是一个取有限个值的离散随机变量，其概率分布为</a:t>
                </a:r>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𝑃</m:t>
                      </m:r>
                      <m:d>
                        <m:d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2</m:t>
                      </m:r>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𝑛</m:t>
                      </m:r>
                    </m:oMath>
                  </m:oMathPara>
                </a14:m>
                <a:endParaRPr lang="zh-CN" altLang="zh-CN" sz="1200" kern="100" dirty="0">
                  <a:effectLst/>
                  <a:latin typeface="Times New Roman" panose="02020603050405020304" pitchFamily="18" charset="0"/>
                  <a:ea typeface="宋体" panose="02010600030101010101" pitchFamily="2" charset="-122"/>
                </a:endParaRPr>
              </a:p>
              <a:p>
                <a:pPr indent="304800" algn="just">
                  <a:lnSpc>
                    <a:spcPct val="166000"/>
                  </a:lnSpc>
                </a:pP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则随机变量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𝑋</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的熵定义为</a:t>
                </a:r>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𝐻</m:t>
                      </m:r>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𝑖</m:t>
                              </m:r>
                            </m:sub>
                          </m:sSub>
                        </m:e>
                      </m:nary>
                      <m:r>
                        <m:rPr>
                          <m:nor/>
                        </m:rPr>
                        <a:rPr lang="en-US" altLang="zh-CN" sz="1600" kern="0">
                          <a:effectLst/>
                          <a:latin typeface="等线" panose="02010600030101010101" pitchFamily="2" charset="-122"/>
                          <a:ea typeface="宋体" panose="02010600030101010101" pitchFamily="2" charset="-122"/>
                          <a:cs typeface="Times New Roman" panose="02020603050405020304" pitchFamily="18" charset="0"/>
                        </a:rPr>
                        <m:t>log</m:t>
                      </m:r>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𝑖</m:t>
                          </m:r>
                        </m:sub>
                      </m:sSub>
                    </m:oMath>
                  </m:oMathPara>
                </a14:m>
                <a:endParaRPr lang="zh-CN" altLang="zh-CN" sz="1200" kern="100" dirty="0">
                  <a:effectLst/>
                  <a:latin typeface="Times New Roman" panose="02020603050405020304" pitchFamily="18" charset="0"/>
                  <a:ea typeface="宋体" panose="02010600030101010101" pitchFamily="2" charset="-122"/>
                </a:endParaRPr>
              </a:p>
              <a:p>
                <a:pPr indent="304800" algn="just">
                  <a:lnSpc>
                    <a:spcPct val="166000"/>
                  </a:lnSpc>
                </a:pP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为了使上式有意义，定义 </a:t>
                </a:r>
                <a14:m>
                  <m:oMath xmlns:m="http://schemas.openxmlformats.org/officeDocument/2006/math">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0</m:t>
                    </m:r>
                    <m:r>
                      <m:rPr>
                        <m:nor/>
                      </m:rPr>
                      <a:rPr lang="en-US" altLang="zh-CN" sz="1600" kern="100">
                        <a:effectLst/>
                        <a:latin typeface="Times New Roman" panose="02020603050405020304" pitchFamily="18" charset="0"/>
                        <a:ea typeface="宋体" panose="02010600030101010101" pitchFamily="2" charset="-122"/>
                        <a:cs typeface="宋体" panose="02010600030101010101" pitchFamily="2" charset="-122"/>
                      </a:rPr>
                      <m:t>log</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0=0</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。因为熵的定义只依赖于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𝑋</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的分布，而与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𝑋</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的取值无关，所以我们可以将熵看成是分布的函数</a:t>
                </a:r>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a:t>
                </a:r>
                <a:endPar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endParaRPr>
              </a:p>
              <a:p>
                <a:pPr algn="l">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𝐻</m:t>
                      </m:r>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𝑝</m:t>
                      </m:r>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ker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𝑛</m:t>
                          </m:r>
                        </m:sup>
                        <m:e>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𝑖</m:t>
                              </m:r>
                            </m:sub>
                          </m:sSub>
                        </m:e>
                      </m:nary>
                      <m:r>
                        <m:rPr>
                          <m:nor/>
                        </m:rPr>
                        <a:rPr lang="en-US" altLang="zh-CN" sz="1600" kern="0">
                          <a:effectLst/>
                          <a:latin typeface="等线" panose="02010600030101010101" pitchFamily="2" charset="-122"/>
                          <a:ea typeface="宋体" panose="02010600030101010101" pitchFamily="2" charset="-122"/>
                          <a:cs typeface="Times New Roman" panose="02020603050405020304" pitchFamily="18" charset="0"/>
                        </a:rPr>
                        <m:t>log</m:t>
                      </m:r>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600" i="1" kern="0">
                              <a:effectLst/>
                              <a:latin typeface="Cambria Math" panose="02040503050406030204" pitchFamily="18" charset="0"/>
                              <a:ea typeface="等线" panose="02010600030101010101" pitchFamily="2" charset="-122"/>
                              <a:cs typeface="Times New Roman" panose="02020603050405020304" pitchFamily="18" charset="0"/>
                            </a:rPr>
                            <m:t>𝑖</m:t>
                          </m:r>
                        </m:sub>
                      </m:sSub>
                    </m:oMath>
                  </m:oMathPara>
                </a14:m>
                <a:endParaRPr lang="zh-CN" altLang="zh-CN" sz="1200" kern="100" dirty="0">
                  <a:effectLst/>
                  <a:latin typeface="Times New Roman" panose="02020603050405020304" pitchFamily="18" charset="0"/>
                  <a:ea typeface="宋体" panose="02010600030101010101" pitchFamily="2" charset="-122"/>
                </a:endParaRPr>
              </a:p>
            </p:txBody>
          </p:sp>
        </mc:Choice>
        <mc:Fallback xmlns="">
          <p:sp>
            <p:nvSpPr>
              <p:cNvPr id="26" name="文本框 25">
                <a:extLst>
                  <a:ext uri="{FF2B5EF4-FFF2-40B4-BE49-F238E27FC236}">
                    <a16:creationId xmlns:a16="http://schemas.microsoft.com/office/drawing/2014/main" id="{3A1878CF-D86F-4B8F-8260-8F3BAD1F318B}"/>
                  </a:ext>
                </a:extLst>
              </p:cNvPr>
              <p:cNvSpPr txBox="1">
                <a:spLocks noRot="1" noChangeAspect="1" noMove="1" noResize="1" noEditPoints="1" noAdjustHandles="1" noChangeArrowheads="1" noChangeShapeType="1" noTextEdit="1"/>
              </p:cNvSpPr>
              <p:nvPr/>
            </p:nvSpPr>
            <p:spPr>
              <a:xfrm>
                <a:off x="669925" y="1852208"/>
                <a:ext cx="8595373" cy="4226542"/>
              </a:xfrm>
              <a:prstGeom prst="rect">
                <a:avLst/>
              </a:prstGeom>
              <a:blipFill>
                <a:blip r:embed="rId5"/>
                <a:stretch>
                  <a:fillRect l="-426" r="-355"/>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52570000-72BD-4A4F-9446-7CFCCE735496}"/>
              </a:ext>
            </a:extLst>
          </p:cNvPr>
          <p:cNvSpPr txBox="1"/>
          <p:nvPr/>
        </p:nvSpPr>
        <p:spPr>
          <a:xfrm>
            <a:off x="9550614" y="5423330"/>
            <a:ext cx="2411230" cy="261610"/>
          </a:xfrm>
          <a:prstGeom prst="rect">
            <a:avLst/>
          </a:prstGeom>
          <a:noFill/>
        </p:spPr>
        <p:txBody>
          <a:bodyPr wrap="square">
            <a:spAutoFit/>
          </a:bodyPr>
          <a:lstStyle/>
          <a:p>
            <a:r>
              <a:rPr lang="zh-CN" altLang="en-US" sz="1100" b="0" i="0" dirty="0">
                <a:solidFill>
                  <a:srgbClr val="121212"/>
                </a:solidFill>
                <a:effectLst/>
                <a:latin typeface="-apple-system"/>
              </a:rPr>
              <a:t>克劳德 </a:t>
            </a:r>
            <a:r>
              <a:rPr lang="en-US" altLang="zh-CN" sz="1100" b="0" i="0" dirty="0">
                <a:solidFill>
                  <a:srgbClr val="121212"/>
                </a:solidFill>
                <a:effectLst/>
                <a:latin typeface="-apple-system"/>
              </a:rPr>
              <a:t>• </a:t>
            </a:r>
            <a:r>
              <a:rPr lang="zh-CN" altLang="en-US" sz="1100" b="0" i="0" dirty="0">
                <a:solidFill>
                  <a:srgbClr val="121212"/>
                </a:solidFill>
                <a:effectLst/>
                <a:latin typeface="-apple-system"/>
              </a:rPr>
              <a:t>香农 </a:t>
            </a:r>
            <a:r>
              <a:rPr lang="en-US" altLang="zh-CN" sz="1100" b="0" i="0" dirty="0">
                <a:solidFill>
                  <a:srgbClr val="121212"/>
                </a:solidFill>
                <a:effectLst/>
                <a:latin typeface="-apple-system"/>
              </a:rPr>
              <a:t>《</a:t>
            </a:r>
            <a:r>
              <a:rPr lang="zh-CN" altLang="en-US" sz="1100" b="0" i="0" u="none" strike="noStrike" dirty="0">
                <a:solidFill>
                  <a:srgbClr val="0066FF"/>
                </a:solidFill>
                <a:effectLst/>
                <a:latin typeface="-apple-system"/>
                <a:hlinkClick r:id="rId6"/>
              </a:rPr>
              <a:t>通讯的数学理论</a:t>
            </a:r>
            <a:r>
              <a:rPr lang="en-US" altLang="zh-CN" sz="1100" b="0" i="0" dirty="0">
                <a:solidFill>
                  <a:srgbClr val="121212"/>
                </a:solidFill>
                <a:effectLst/>
                <a:latin typeface="-apple-system"/>
              </a:rPr>
              <a:t>》</a:t>
            </a:r>
          </a:p>
        </p:txBody>
      </p:sp>
      <p:sp>
        <p:nvSpPr>
          <p:cNvPr id="9" name="TextBox 4">
            <a:extLst>
              <a:ext uri="{FF2B5EF4-FFF2-40B4-BE49-F238E27FC236}">
                <a16:creationId xmlns:a16="http://schemas.microsoft.com/office/drawing/2014/main" id="{798DD18F-42AA-4EF9-BC6E-C4029C8DA7F2}"/>
              </a:ext>
            </a:extLst>
          </p:cNvPr>
          <p:cNvSpPr txBox="1"/>
          <p:nvPr/>
        </p:nvSpPr>
        <p:spPr>
          <a:xfrm>
            <a:off x="669924" y="6278245"/>
            <a:ext cx="7979553" cy="307777"/>
          </a:xfrm>
          <a:prstGeom prst="rect">
            <a:avLst/>
          </a:prstGeom>
          <a:noFill/>
        </p:spPr>
        <p:txBody>
          <a:bodyPr wrap="square" rtlCol="0">
            <a:spAutoFit/>
          </a:bodyPr>
          <a:lstStyle/>
          <a:p>
            <a:r>
              <a:rPr lang="zh-CN" altLang="en-US" sz="1400" b="1" dirty="0">
                <a:solidFill>
                  <a:srgbClr val="0563C1"/>
                </a:solidFill>
                <a:latin typeface="宋体" panose="02010600030101010101" pitchFamily="2" charset="-122"/>
                <a:ea typeface="宋体" panose="02010600030101010101" pitchFamily="2" charset="-122"/>
                <a:cs typeface="宋体" panose="02010600030101010101" pitchFamily="2" charset="-122"/>
                <a:hlinkClick r:id="rId7"/>
              </a:rPr>
              <a:t>决策树中的熵和基尼指数 </a:t>
            </a:r>
            <a:endParaRPr lang="zh-CN" altLang="en-US" sz="1050" b="1"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19</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F407EA3-B298-4DC1-AB00-EB6B8E3AD97B}"/>
                  </a:ext>
                </a:extLst>
              </p:cNvPr>
              <p:cNvSpPr txBox="1"/>
              <p:nvPr/>
            </p:nvSpPr>
            <p:spPr>
              <a:xfrm>
                <a:off x="669925" y="1945518"/>
                <a:ext cx="10850879" cy="4335033"/>
              </a:xfrm>
              <a:prstGeom prst="rect">
                <a:avLst/>
              </a:prstGeom>
              <a:noFill/>
            </p:spPr>
            <p:txBody>
              <a:bodyPr wrap="square">
                <a:spAutoFit/>
              </a:bodyPr>
              <a:lstStyle/>
              <a:p>
                <a:pPr indent="304800" algn="just">
                  <a:lnSpc>
                    <a:spcPct val="167000"/>
                  </a:lnSpc>
                </a:pP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基尼指数是经典决策树</a:t>
                </a:r>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CART</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用于分类问题时选择最优特征的指标，是信息熵中</a:t>
                </a:r>
                <a14:m>
                  <m:oMath xmlns:m="http://schemas.openxmlformats.org/officeDocument/2006/math">
                    <m:r>
                      <a:rPr lang="zh-CN"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𝑙𝑜𝑔𝑃</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在</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=1</m:t>
                    </m:r>
                  </m:oMath>
                </a14:m>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处一阶泰勒展开后的结果。</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基尼系数可以做为熵模型的一个近似替代</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pP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假设有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𝐾</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个类，样本点属于第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𝑘</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类的概率为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𝑝𝑘</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，则概率分布的基尼指数定义为</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a:t>
                </a:r>
                <a:endParaRPr lang="zh-CN" altLang="zh-CN" sz="1600" kern="100" dirty="0">
                  <a:effectLst/>
                  <a:latin typeface="Times New Roman" panose="02020603050405020304" pitchFamily="18" charset="0"/>
                  <a:ea typeface="宋体" panose="02010600030101010101" pitchFamily="2" charset="-122"/>
                </a:endParaRPr>
              </a:p>
              <a:p>
                <a:pPr indent="304800" algn="just">
                  <a:lnSpc>
                    <a:spcPct val="167000"/>
                  </a:lnSpc>
                </a:pPr>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𝐺</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𝑝</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𝐾</m:t>
                          </m:r>
                        </m:sup>
                        <m:e>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𝑝</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𝑘</m:t>
                              </m:r>
                            </m:sub>
                          </m:sSub>
                        </m:e>
                      </m:nary>
                      <m:d>
                        <m:d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𝑝</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𝑘</m:t>
                              </m:r>
                            </m:sub>
                          </m:sSub>
                        </m:e>
                      </m:d>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𝐾</m:t>
                          </m:r>
                        </m:sup>
                        <m:e>
                          <m:sSubSup>
                            <m:sSubSup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𝑝</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𝑘</m:t>
                              </m:r>
                            </m:sub>
                            <m:sup>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2</m:t>
                              </m:r>
                            </m:sup>
                          </m:sSubSup>
                        </m:e>
                      </m:nary>
                    </m:oMath>
                  </m:oMathPara>
                </a14:m>
                <a:endParaRPr lang="zh-CN" altLang="zh-CN" sz="1600" kern="100" dirty="0">
                  <a:effectLst/>
                  <a:latin typeface="Times New Roman" panose="02020603050405020304" pitchFamily="18" charset="0"/>
                  <a:ea typeface="宋体" panose="02010600030101010101" pitchFamily="2" charset="-122"/>
                </a:endParaRPr>
              </a:p>
              <a:p>
                <a:pPr indent="304800" algn="just">
                  <a:lnSpc>
                    <a:spcPct val="167000"/>
                  </a:lnSpc>
                  <a:spcAft>
                    <a:spcPts val="600"/>
                  </a:spcAft>
                </a:pP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满足条件 </a:t>
                </a:r>
                <a14:m>
                  <m:oMath xmlns:m="http://schemas.openxmlformats.org/officeDocument/2006/math">
                    <m:nary>
                      <m:naryPr>
                        <m:chr m:val="∑"/>
                        <m:limLoc m:val="undOvr"/>
                        <m:ctrlPr>
                          <a:rPr lang="zh-CN" altLang="zh-CN" sz="1600" i="1" kern="100">
                            <a:latin typeface="Cambria Math" panose="02040503050406030204" pitchFamily="18" charset="0"/>
                            <a:ea typeface="宋体" panose="02010600030101010101" pitchFamily="2" charset="-122"/>
                            <a:cs typeface="宋体" panose="02010600030101010101" pitchFamily="2" charset="-122"/>
                          </a:rPr>
                        </m:ctrlPr>
                      </m:naryPr>
                      <m:sub>
                        <m:r>
                          <a:rPr lang="en-US" altLang="zh-CN" sz="1600" kern="100">
                            <a:latin typeface="Cambria Math" panose="02040503050406030204" pitchFamily="18" charset="0"/>
                            <a:ea typeface="宋体" panose="02010600030101010101" pitchFamily="2" charset="-122"/>
                            <a:cs typeface="宋体" panose="02010600030101010101" pitchFamily="2" charset="-122"/>
                          </a:rPr>
                          <m:t>𝑘</m:t>
                        </m:r>
                        <m:r>
                          <a:rPr lang="en-US" altLang="zh-CN" sz="1600" kern="100">
                            <a:latin typeface="Cambria Math" panose="02040503050406030204" pitchFamily="18" charset="0"/>
                            <a:ea typeface="宋体" panose="02010600030101010101" pitchFamily="2" charset="-122"/>
                            <a:cs typeface="宋体" panose="02010600030101010101" pitchFamily="2" charset="-122"/>
                          </a:rPr>
                          <m:t>=1</m:t>
                        </m:r>
                      </m:sub>
                      <m:sup>
                        <m:r>
                          <a:rPr lang="en-US" altLang="zh-CN" sz="1600" kern="100">
                            <a:latin typeface="Cambria Math" panose="02040503050406030204" pitchFamily="18" charset="0"/>
                            <a:ea typeface="宋体" panose="02010600030101010101" pitchFamily="2" charset="-122"/>
                            <a:cs typeface="宋体" panose="02010600030101010101" pitchFamily="2" charset="-122"/>
                          </a:rPr>
                          <m:t>𝐾</m:t>
                        </m:r>
                      </m:sup>
                      <m:e>
                        <m:sSub>
                          <m:sSubPr>
                            <m:ctrlPr>
                              <a:rPr lang="zh-CN" altLang="zh-CN" sz="1600" i="1" kern="100">
                                <a:latin typeface="Cambria Math" panose="02040503050406030204" pitchFamily="18" charset="0"/>
                                <a:ea typeface="宋体" panose="02010600030101010101" pitchFamily="2" charset="-122"/>
                                <a:cs typeface="宋体" panose="02010600030101010101" pitchFamily="2" charset="-122"/>
                              </a:rPr>
                            </m:ctrlPr>
                          </m:sSubPr>
                          <m:e>
                            <m:r>
                              <a:rPr lang="en-US" altLang="zh-CN" sz="1600" kern="100">
                                <a:latin typeface="Cambria Math" panose="02040503050406030204" pitchFamily="18" charset="0"/>
                                <a:ea typeface="宋体" panose="02010600030101010101" pitchFamily="2" charset="-122"/>
                                <a:cs typeface="宋体" panose="02010600030101010101" pitchFamily="2" charset="-122"/>
                              </a:rPr>
                              <m:t>𝑝</m:t>
                            </m:r>
                          </m:e>
                          <m:sub>
                            <m:r>
                              <a:rPr lang="en-US" altLang="zh-CN" sz="1600" kern="100">
                                <a:latin typeface="Cambria Math" panose="02040503050406030204" pitchFamily="18" charset="0"/>
                                <a:ea typeface="宋体" panose="02010600030101010101" pitchFamily="2" charset="-122"/>
                                <a:cs typeface="宋体" panose="02010600030101010101" pitchFamily="2" charset="-122"/>
                              </a:rPr>
                              <m:t>𝑘</m:t>
                            </m:r>
                          </m:sub>
                        </m:sSub>
                      </m:e>
                    </m:nary>
                    <m:r>
                      <a:rPr lang="en-US" altLang="zh-CN" sz="1600" kern="100">
                        <a:latin typeface="Cambria Math" panose="02040503050406030204" pitchFamily="18" charset="0"/>
                        <a:ea typeface="宋体" panose="02010600030101010101" pitchFamily="2" charset="-122"/>
                        <a:cs typeface="宋体" panose="02010600030101010101" pitchFamily="2" charset="-122"/>
                      </a:rPr>
                      <m:t>=1</m:t>
                    </m:r>
                  </m:oMath>
                </a14:m>
                <a:endParaRPr lang="zh-CN"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pP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正如上面所说，基尼指数同样可以描述一个随机变量的不确定性的程度</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pPr>
                <a:r>
                  <a:rPr lang="zh-CN" altLang="en-US" sz="1600" kern="100" dirty="0">
                    <a:ea typeface="宋体" panose="02010600030101010101" pitchFamily="2" charset="-122"/>
                    <a:cs typeface="宋体" panose="02010600030101010101" pitchFamily="2" charset="-122"/>
                  </a:rPr>
                  <a:t>经过</a:t>
                </a:r>
                <a14:m>
                  <m:oMath xmlns:m="http://schemas.openxmlformats.org/officeDocument/2006/math">
                    <m:r>
                      <a:rPr lang="zh-CN" altLang="en-US" sz="1600" i="1" kern="100">
                        <a:latin typeface="Cambria Math" panose="02040503050406030204" pitchFamily="18" charset="0"/>
                        <a:ea typeface="宋体" panose="02010600030101010101" pitchFamily="2" charset="-122"/>
                        <a:cs typeface="宋体" panose="02010600030101010101" pitchFamily="2" charset="-122"/>
                      </a:rPr>
                      <m:t>证明</m:t>
                    </m:r>
                    <m:r>
                      <a:rPr lang="zh-CN" altLang="en-US" sz="1600" i="1" kern="100" smtClean="0">
                        <a:latin typeface="Cambria Math" panose="02040503050406030204" pitchFamily="18" charset="0"/>
                        <a:ea typeface="宋体" panose="02010600030101010101" pitchFamily="2" charset="-122"/>
                        <a:cs typeface="宋体" panose="02010600030101010101" pitchFamily="2" charset="-122"/>
                      </a:rPr>
                      <m:t>：</m:t>
                    </m:r>
                    <m:r>
                      <a:rPr lang="en-US" altLang="zh-CN" sz="1600" kern="100">
                        <a:latin typeface="Cambria Math" panose="02040503050406030204" pitchFamily="18" charset="0"/>
                        <a:ea typeface="宋体" panose="02010600030101010101" pitchFamily="2" charset="-122"/>
                        <a:cs typeface="宋体" panose="02010600030101010101" pitchFamily="2" charset="-122"/>
                      </a:rPr>
                      <m:t>𝑝</m:t>
                    </m:r>
                    <m:r>
                      <a:rPr lang="en-US" altLang="zh-CN" sz="1600" kern="100">
                        <a:latin typeface="Cambria Math" panose="02040503050406030204" pitchFamily="18" charset="0"/>
                        <a:ea typeface="宋体" panose="02010600030101010101" pitchFamily="2" charset="-122"/>
                        <a:cs typeface="宋体" panose="02010600030101010101" pitchFamily="2" charset="-122"/>
                      </a:rPr>
                      <m:t>1=</m:t>
                    </m:r>
                    <m:r>
                      <a:rPr lang="en-US" altLang="zh-CN" sz="1600" kern="100">
                        <a:latin typeface="Cambria Math" panose="02040503050406030204" pitchFamily="18" charset="0"/>
                        <a:ea typeface="宋体" panose="02010600030101010101" pitchFamily="2" charset="-122"/>
                        <a:cs typeface="宋体" panose="02010600030101010101" pitchFamily="2" charset="-122"/>
                      </a:rPr>
                      <m:t>𝑝</m:t>
                    </m:r>
                    <m:r>
                      <a:rPr lang="en-US" altLang="zh-CN" sz="1600" kern="100">
                        <a:latin typeface="Cambria Math" panose="02040503050406030204" pitchFamily="18" charset="0"/>
                        <a:ea typeface="宋体" panose="02010600030101010101" pitchFamily="2" charset="-122"/>
                        <a:cs typeface="宋体" panose="02010600030101010101" pitchFamily="2" charset="-122"/>
                      </a:rPr>
                      <m:t>2=…=</m:t>
                    </m:r>
                    <m:sSub>
                      <m:sSubPr>
                        <m:ctrlPr>
                          <a:rPr lang="zh-CN" altLang="zh-CN" sz="1600" i="1" kern="100">
                            <a:latin typeface="Cambria Math" panose="02040503050406030204" pitchFamily="18" charset="0"/>
                            <a:ea typeface="宋体" panose="02010600030101010101" pitchFamily="2" charset="-122"/>
                            <a:cs typeface="宋体" panose="02010600030101010101" pitchFamily="2" charset="-122"/>
                          </a:rPr>
                        </m:ctrlPr>
                      </m:sSubPr>
                      <m:e>
                        <m:r>
                          <a:rPr lang="en-US" altLang="zh-CN" sz="1600" kern="100">
                            <a:latin typeface="Cambria Math" panose="02040503050406030204" pitchFamily="18" charset="0"/>
                            <a:ea typeface="宋体" panose="02010600030101010101" pitchFamily="2" charset="-122"/>
                            <a:cs typeface="宋体" panose="02010600030101010101" pitchFamily="2" charset="-122"/>
                          </a:rPr>
                          <m:t>𝑝</m:t>
                        </m:r>
                      </m:e>
                      <m:sub>
                        <m:r>
                          <a:rPr lang="en-US" altLang="zh-CN" sz="1600" kern="100">
                            <a:latin typeface="Cambria Math" panose="02040503050406030204" pitchFamily="18" charset="0"/>
                            <a:ea typeface="宋体" panose="02010600030101010101" pitchFamily="2" charset="-122"/>
                            <a:cs typeface="宋体" panose="02010600030101010101" pitchFamily="2" charset="-122"/>
                          </a:rPr>
                          <m:t>𝐾</m:t>
                        </m:r>
                      </m:sub>
                    </m:sSub>
                    <m:r>
                      <a:rPr lang="en-US" altLang="zh-CN" sz="1600" kern="100">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kern="100">
                            <a:latin typeface="Cambria Math" panose="02040503050406030204" pitchFamily="18" charset="0"/>
                            <a:ea typeface="宋体" panose="02010600030101010101" pitchFamily="2" charset="-122"/>
                            <a:cs typeface="宋体" panose="02010600030101010101" pitchFamily="2" charset="-122"/>
                          </a:rPr>
                        </m:ctrlPr>
                      </m:fPr>
                      <m:num>
                        <m:r>
                          <a:rPr lang="en-US" altLang="zh-CN" sz="1600" kern="100">
                            <a:latin typeface="Cambria Math" panose="02040503050406030204" pitchFamily="18" charset="0"/>
                            <a:ea typeface="宋体" panose="02010600030101010101" pitchFamily="2" charset="-122"/>
                            <a:cs typeface="宋体" panose="02010600030101010101" pitchFamily="2" charset="-122"/>
                          </a:rPr>
                          <m:t>1</m:t>
                        </m:r>
                      </m:num>
                      <m:den>
                        <m:r>
                          <a:rPr lang="en-US" altLang="zh-CN" sz="1600" kern="100">
                            <a:latin typeface="Cambria Math" panose="02040503050406030204" pitchFamily="18" charset="0"/>
                            <a:ea typeface="宋体" panose="02010600030101010101" pitchFamily="2" charset="-122"/>
                            <a:cs typeface="宋体" panose="02010600030101010101" pitchFamily="2" charset="-122"/>
                          </a:rPr>
                          <m:t>𝐾</m:t>
                        </m:r>
                      </m:den>
                    </m:f>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时， </a:t>
                </a:r>
                <a14:m>
                  <m:oMath xmlns:m="http://schemas.openxmlformats.org/officeDocument/2006/math">
                    <m:r>
                      <a:rPr lang="en-US" altLang="zh-CN" sz="1600" kern="100">
                        <a:latin typeface="Cambria Math" panose="02040503050406030204" pitchFamily="18" charset="0"/>
                        <a:ea typeface="宋体" panose="02010600030101010101" pitchFamily="2" charset="-122"/>
                        <a:cs typeface="宋体" panose="02010600030101010101" pitchFamily="2" charset="-122"/>
                      </a:rPr>
                      <m:t>𝐺</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kern="100">
                        <a:latin typeface="Cambria Math" panose="02040503050406030204" pitchFamily="18" charset="0"/>
                        <a:ea typeface="宋体" panose="02010600030101010101" pitchFamily="2" charset="-122"/>
                        <a:cs typeface="宋体" panose="02010600030101010101" pitchFamily="2" charset="-122"/>
                      </a:rPr>
                      <m:t>𝑝</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取得最大值，此时随机变量最不确定。</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pP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对于二类分类，基尼不纯度和熵不纯度的曲线非常接近，因此，基尼系数可以做为熵模型的一个近似替代。</a:t>
                </a:r>
              </a:p>
            </p:txBody>
          </p:sp>
        </mc:Choice>
        <mc:Fallback xmlns="">
          <p:sp>
            <p:nvSpPr>
              <p:cNvPr id="5" name="文本框 4">
                <a:extLst>
                  <a:ext uri="{FF2B5EF4-FFF2-40B4-BE49-F238E27FC236}">
                    <a16:creationId xmlns:a16="http://schemas.microsoft.com/office/drawing/2014/main" id="{5F407EA3-B298-4DC1-AB00-EB6B8E3AD97B}"/>
                  </a:ext>
                </a:extLst>
              </p:cNvPr>
              <p:cNvSpPr txBox="1">
                <a:spLocks noRot="1" noChangeAspect="1" noMove="1" noResize="1" noEditPoints="1" noAdjustHandles="1" noChangeArrowheads="1" noChangeShapeType="1" noTextEdit="1"/>
              </p:cNvSpPr>
              <p:nvPr/>
            </p:nvSpPr>
            <p:spPr>
              <a:xfrm>
                <a:off x="669925" y="1945518"/>
                <a:ext cx="10850879" cy="4335033"/>
              </a:xfrm>
              <a:prstGeom prst="rect">
                <a:avLst/>
              </a:prstGeom>
              <a:blipFill>
                <a:blip r:embed="rId4"/>
                <a:stretch>
                  <a:fillRect l="-337" r="-281" b="-56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1662728" cy="461665"/>
          </a:xfrm>
          <a:prstGeom prst="rect">
            <a:avLst/>
          </a:prstGeom>
          <a:noFill/>
        </p:spPr>
        <p:txBody>
          <a:bodyPr wrap="square">
            <a:spAutoFit/>
          </a:bodyPr>
          <a:lstStyle/>
          <a:p>
            <a:pPr algn="just"/>
            <a:r>
              <a:rPr lang="zh-CN" altLang="en-US" sz="2400" b="1" kern="100" dirty="0">
                <a:effectLst/>
                <a:latin typeface="等线 Light" panose="02010600030101010101" pitchFamily="2" charset="-122"/>
                <a:ea typeface="等线" panose="02010600030101010101" pitchFamily="2" charset="-122"/>
                <a:cs typeface="Times New Roman" panose="02020603050405020304" pitchFamily="18" charset="0"/>
              </a:rPr>
              <a:t>基尼指数</a:t>
            </a:r>
            <a:endParaRPr lang="zh-CN" altLang="zh-CN" sz="1600" kern="100" dirty="0">
              <a:effectLst/>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CE2CAD03-E388-45B4-B4F8-5BC21C2E8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0389" y="2924142"/>
            <a:ext cx="3252928" cy="2726784"/>
          </a:xfrm>
          <a:prstGeom prst="rect">
            <a:avLst/>
          </a:prstGeom>
        </p:spPr>
      </p:pic>
    </p:spTree>
    <p:custDataLst>
      <p:tags r:id="rId1"/>
    </p:custDataLst>
    <p:extLst>
      <p:ext uri="{BB962C8B-B14F-4D97-AF65-F5344CB8AC3E}">
        <p14:creationId xmlns:p14="http://schemas.microsoft.com/office/powerpoint/2010/main" val="2326361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2</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solidFill>
                  <a:srgbClr val="003376"/>
                </a:solidFill>
                <a:latin typeface="Times New Roman" panose="02020603050405020304" charset="0"/>
                <a:cs typeface="Times New Roman" panose="02020603050405020304" charset="0"/>
              </a:rPr>
              <a:t>目录</a:t>
            </a:r>
          </a:p>
        </p:txBody>
      </p:sp>
      <p:grpSp>
        <p:nvGrpSpPr>
          <p:cNvPr id="39" name="组合 38"/>
          <p:cNvGrpSpPr/>
          <p:nvPr/>
        </p:nvGrpSpPr>
        <p:grpSpPr>
          <a:xfrm>
            <a:off x="3554894" y="1970815"/>
            <a:ext cx="4526280" cy="461645"/>
            <a:chOff x="4934" y="2643"/>
            <a:chExt cx="7128" cy="727"/>
          </a:xfrm>
        </p:grpSpPr>
        <p:sp>
          <p:nvSpPr>
            <p:cNvPr id="10" name="文本框 9"/>
            <p:cNvSpPr txBox="1"/>
            <p:nvPr/>
          </p:nvSpPr>
          <p:spPr>
            <a:xfrm>
              <a:off x="4934" y="2643"/>
              <a:ext cx="2230" cy="727"/>
            </a:xfrm>
            <a:prstGeom prst="rect">
              <a:avLst/>
            </a:prstGeom>
            <a:noFill/>
          </p:spPr>
          <p:txBody>
            <a:bodyPr wrap="none" rtlCol="0">
              <a:spAutoFit/>
            </a:bodyPr>
            <a:lstStyle/>
            <a:p>
              <a:r>
                <a:rPr lang="zh-CN" altLang="en-US" sz="2400" b="1" dirty="0">
                  <a:solidFill>
                    <a:srgbClr val="C00000"/>
                  </a:solidFill>
                </a:rPr>
                <a:t>交叉验证</a:t>
              </a:r>
            </a:p>
          </p:txBody>
        </p:sp>
        <p:sp>
          <p:nvSpPr>
            <p:cNvPr id="33" name="圆角矩形 32"/>
            <p:cNvSpPr/>
            <p:nvPr/>
          </p:nvSpPr>
          <p:spPr>
            <a:xfrm>
              <a:off x="4934" y="2667"/>
              <a:ext cx="7128" cy="701"/>
            </a:xfrm>
            <a:prstGeom prst="roundRect">
              <a:avLst/>
            </a:prstGeom>
            <a:noFill/>
            <a:ln w="190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3554894" y="3005230"/>
            <a:ext cx="4526280" cy="461645"/>
            <a:chOff x="4934" y="4601"/>
            <a:chExt cx="7128" cy="727"/>
          </a:xfrm>
        </p:grpSpPr>
        <p:sp>
          <p:nvSpPr>
            <p:cNvPr id="12" name="文本框 11"/>
            <p:cNvSpPr txBox="1"/>
            <p:nvPr/>
          </p:nvSpPr>
          <p:spPr>
            <a:xfrm>
              <a:off x="4934" y="4601"/>
              <a:ext cx="2878" cy="727"/>
            </a:xfrm>
            <a:prstGeom prst="rect">
              <a:avLst/>
            </a:prstGeom>
            <a:noFill/>
          </p:spPr>
          <p:txBody>
            <a:bodyPr wrap="none" rtlCol="0">
              <a:spAutoFit/>
            </a:bodyPr>
            <a:lstStyle/>
            <a:p>
              <a:pPr algn="l"/>
              <a:r>
                <a:rPr lang="en-US" altLang="zh-CN" sz="2400" b="1" dirty="0">
                  <a:solidFill>
                    <a:schemeClr val="tx1"/>
                  </a:solidFill>
                  <a:latin typeface="+mj-ea"/>
                  <a:ea typeface="+mj-ea"/>
                  <a:cs typeface="+mn-ea"/>
                  <a:sym typeface="+mn-ea"/>
                </a:rPr>
                <a:t>BP</a:t>
              </a:r>
              <a:r>
                <a:rPr lang="zh-CN" altLang="en-US" sz="2400" b="1" dirty="0">
                  <a:solidFill>
                    <a:schemeClr val="tx1"/>
                  </a:solidFill>
                  <a:latin typeface="+mj-ea"/>
                  <a:ea typeface="+mj-ea"/>
                  <a:cs typeface="+mn-ea"/>
                  <a:sym typeface="+mn-ea"/>
                </a:rPr>
                <a:t>神经网络</a:t>
              </a:r>
            </a:p>
          </p:txBody>
        </p:sp>
        <p:sp>
          <p:nvSpPr>
            <p:cNvPr id="35" name="圆角矩形 34"/>
            <p:cNvSpPr/>
            <p:nvPr/>
          </p:nvSpPr>
          <p:spPr>
            <a:xfrm>
              <a:off x="4934" y="4613"/>
              <a:ext cx="7128" cy="70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3554894" y="4039645"/>
            <a:ext cx="4526280" cy="459740"/>
            <a:chOff x="4934" y="5850"/>
            <a:chExt cx="7128" cy="724"/>
          </a:xfrm>
        </p:grpSpPr>
        <p:sp>
          <p:nvSpPr>
            <p:cNvPr id="16" name="文本框 15"/>
            <p:cNvSpPr txBox="1"/>
            <p:nvPr/>
          </p:nvSpPr>
          <p:spPr>
            <a:xfrm>
              <a:off x="4934" y="5850"/>
              <a:ext cx="4000" cy="725"/>
            </a:xfrm>
            <a:prstGeom prst="rect">
              <a:avLst/>
            </a:prstGeom>
            <a:noFill/>
          </p:spPr>
          <p:txBody>
            <a:bodyPr wrap="square" rtlCol="0" anchor="t">
              <a:spAutoFit/>
            </a:bodyPr>
            <a:lstStyle/>
            <a:p>
              <a:r>
                <a:rPr lang="en-US" altLang="zh-CN" sz="2400" b="1" dirty="0"/>
                <a:t>SVM</a:t>
              </a:r>
              <a:endParaRPr lang="zh-CN" altLang="en-US" sz="2400" b="1" dirty="0"/>
            </a:p>
          </p:txBody>
        </p:sp>
        <p:sp>
          <p:nvSpPr>
            <p:cNvPr id="36" name="圆角矩形 35"/>
            <p:cNvSpPr/>
            <p:nvPr/>
          </p:nvSpPr>
          <p:spPr>
            <a:xfrm>
              <a:off x="4934" y="5856"/>
              <a:ext cx="7128" cy="70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3554894" y="5073425"/>
            <a:ext cx="4526280" cy="460375"/>
            <a:chOff x="4934" y="6559"/>
            <a:chExt cx="7128" cy="725"/>
          </a:xfrm>
        </p:grpSpPr>
        <p:sp>
          <p:nvSpPr>
            <p:cNvPr id="17" name="文本框 16"/>
            <p:cNvSpPr txBox="1"/>
            <p:nvPr/>
          </p:nvSpPr>
          <p:spPr>
            <a:xfrm>
              <a:off x="4934" y="6559"/>
              <a:ext cx="4000" cy="725"/>
            </a:xfrm>
            <a:prstGeom prst="rect">
              <a:avLst/>
            </a:prstGeom>
            <a:noFill/>
          </p:spPr>
          <p:txBody>
            <a:bodyPr wrap="square" rtlCol="0" anchor="t">
              <a:spAutoFit/>
            </a:bodyPr>
            <a:lstStyle/>
            <a:p>
              <a:r>
                <a:rPr lang="zh-CN" altLang="en-US" sz="2400" b="1" dirty="0"/>
                <a:t>决策树</a:t>
              </a:r>
            </a:p>
          </p:txBody>
        </p:sp>
        <p:sp>
          <p:nvSpPr>
            <p:cNvPr id="37" name="圆角矩形 36"/>
            <p:cNvSpPr/>
            <p:nvPr/>
          </p:nvSpPr>
          <p:spPr>
            <a:xfrm>
              <a:off x="4934" y="6571"/>
              <a:ext cx="7128" cy="70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3139604" y="2080035"/>
            <a:ext cx="247015" cy="3354070"/>
            <a:chOff x="4296" y="2104"/>
            <a:chExt cx="389" cy="5282"/>
          </a:xfrm>
        </p:grpSpPr>
        <p:sp>
          <p:nvSpPr>
            <p:cNvPr id="50" name="菱形 49"/>
            <p:cNvSpPr/>
            <p:nvPr/>
          </p:nvSpPr>
          <p:spPr>
            <a:xfrm>
              <a:off x="4296" y="3730"/>
              <a:ext cx="389" cy="404"/>
            </a:xfrm>
            <a:prstGeom prst="diamond">
              <a:avLst/>
            </a:prstGeom>
            <a:solidFill>
              <a:srgbClr val="0033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菱形 50"/>
            <p:cNvSpPr/>
            <p:nvPr/>
          </p:nvSpPr>
          <p:spPr>
            <a:xfrm>
              <a:off x="4296" y="5356"/>
              <a:ext cx="389" cy="404"/>
            </a:xfrm>
            <a:prstGeom prst="diamond">
              <a:avLst/>
            </a:prstGeom>
            <a:solidFill>
              <a:srgbClr val="0033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菱形 51"/>
            <p:cNvSpPr/>
            <p:nvPr/>
          </p:nvSpPr>
          <p:spPr>
            <a:xfrm>
              <a:off x="4296" y="6982"/>
              <a:ext cx="389" cy="404"/>
            </a:xfrm>
            <a:prstGeom prst="diamond">
              <a:avLst/>
            </a:prstGeom>
            <a:solidFill>
              <a:srgbClr val="0033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菱形 53"/>
            <p:cNvSpPr/>
            <p:nvPr/>
          </p:nvSpPr>
          <p:spPr>
            <a:xfrm>
              <a:off x="4296" y="2104"/>
              <a:ext cx="389" cy="404"/>
            </a:xfrm>
            <a:prstGeom prst="diamond">
              <a:avLst/>
            </a:prstGeom>
            <a:gradFill>
              <a:gsLst>
                <a:gs pos="0">
                  <a:srgbClr val="E30000"/>
                </a:gs>
                <a:gs pos="100000">
                  <a:srgbClr val="760303"/>
                </a:gs>
              </a:gsLst>
              <a:lin ang="5400000" scaled="0"/>
            </a:gra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20</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F407EA3-B298-4DC1-AB00-EB6B8E3AD97B}"/>
                  </a:ext>
                </a:extLst>
              </p:cNvPr>
              <p:cNvSpPr txBox="1"/>
              <p:nvPr/>
            </p:nvSpPr>
            <p:spPr>
              <a:xfrm>
                <a:off x="669925" y="1874181"/>
                <a:ext cx="10850879" cy="4327147"/>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决策树学习的关键其实就是选择最优划分属性，希望划分后，分支结点的“纯度”越来越高。</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pP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“纯度”的度量方法不同，也就导致了学习算法的不同。</a:t>
                </a:r>
                <a:endParaRPr lang="en-US" altLang="zh-CN" sz="1600" kern="100" dirty="0">
                  <a:solidFill>
                    <a:srgbClr val="FF0000"/>
                  </a:solidFill>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pP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ID3</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算法使用信息增益进行所谓的“纯度”度量：</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pP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(1)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计算数据集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的经验熵</a:t>
                </a:r>
                <a:r>
                  <a:rPr lang="zh-CN" altLang="en-US" sz="1600" kern="1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algn="just"/>
                <a14:m>
                  <m:oMathPara xmlns:m="http://schemas.openxmlformats.org/officeDocument/2006/math">
                    <m:oMathParaPr>
                      <m:jc m:val="center"/>
                    </m:oMathParaPr>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𝐻</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𝐾</m:t>
                          </m:r>
                        </m:sup>
                        <m:e>
                          <m:f>
                            <m:f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fPr>
                            <m:num>
                              <m:d>
                                <m:dPr>
                                  <m:begChr m:val="|"/>
                                  <m:endChr m:val="|"/>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𝑘</m:t>
                                      </m:r>
                                    </m:sub>
                                  </m:sSub>
                                </m:e>
                              </m:d>
                            </m:num>
                            <m:den>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den>
                          </m:f>
                        </m:e>
                      </m:nary>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m:rPr>
                              <m:nor/>
                            </m:rPr>
                            <a:rPr lang="en-US" altLang="zh-CN" sz="1600" kern="100">
                              <a:effectLst/>
                              <a:latin typeface="Times New Roman" panose="02020603050405020304" pitchFamily="18" charset="0"/>
                              <a:ea typeface="宋体" panose="02010600030101010101" pitchFamily="2" charset="-122"/>
                              <a:cs typeface="宋体" panose="02010600030101010101" pitchFamily="2" charset="-122"/>
                            </a:rPr>
                            <m:t>log</m:t>
                          </m:r>
                        </m:e>
                        <m:sub>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2</m:t>
                          </m:r>
                        </m:sub>
                      </m:sSub>
                      <m:f>
                        <m:f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fPr>
                        <m:num>
                          <m:d>
                            <m:dPr>
                              <m:begChr m:val="|"/>
                              <m:endChr m:val="|"/>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𝑘</m:t>
                                  </m:r>
                                </m:sub>
                              </m:sSub>
                            </m:e>
                          </m:d>
                        </m:num>
                        <m:den>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den>
                      </m:f>
                    </m:oMath>
                  </m:oMathPara>
                </a14:m>
                <a:endParaRPr lang="zh-CN" altLang="zh-CN" sz="1200" kern="100" dirty="0">
                  <a:effectLst/>
                  <a:latin typeface="Times New Roman" panose="02020603050405020304" pitchFamily="18" charset="0"/>
                  <a:ea typeface="宋体" panose="02010600030101010101" pitchFamily="2" charset="-122"/>
                </a:endParaRPr>
              </a:p>
              <a:p>
                <a:pPr indent="304800" algn="just">
                  <a:lnSpc>
                    <a:spcPct val="167000"/>
                  </a:lnSpc>
                </a:pPr>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(2)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计算特征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对数据集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oMath>
                </a14:m>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的经验条件熵</a:t>
                </a:r>
                <a:r>
                  <a:rPr lang="zh-CN" altLang="en-US" sz="1600" kern="1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ctr">
                  <a:lnSpc>
                    <a:spcPct val="167000"/>
                  </a:lnSpc>
                </a:pP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𝐻</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𝑛</m:t>
                        </m:r>
                      </m:sup>
                      <m:e>
                        <m:f>
                          <m:f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fPr>
                          <m:num>
                            <m:d>
                              <m:dPr>
                                <m:begChr m:val="|"/>
                                <m:endChr m:val="|"/>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𝑖</m:t>
                                    </m:r>
                                  </m:sub>
                                </m:sSub>
                              </m:e>
                            </m:d>
                          </m:num>
                          <m:den>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den>
                        </m:f>
                      </m:e>
                    </m:nary>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𝐻</m:t>
                    </m:r>
                    <m:d>
                      <m:d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𝑖</m:t>
                            </m:r>
                          </m:sub>
                        </m:sSub>
                      </m:e>
                    </m:d>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𝑛</m:t>
                        </m:r>
                      </m:sup>
                      <m:e>
                        <m:f>
                          <m:f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fPr>
                          <m:num>
                            <m:d>
                              <m:dPr>
                                <m:begChr m:val="|"/>
                                <m:endChr m:val="|"/>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𝑖</m:t>
                                    </m:r>
                                  </m:sub>
                                </m:sSub>
                              </m:e>
                            </m:d>
                          </m:num>
                          <m:den>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den>
                        </m:f>
                      </m:e>
                    </m:nary>
                    <m:nary>
                      <m:naryPr>
                        <m:chr m:val="∑"/>
                        <m:limLoc m:val="undOv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𝐾</m:t>
                        </m:r>
                      </m:sup>
                      <m:e>
                        <m:f>
                          <m:f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fPr>
                          <m:num>
                            <m:d>
                              <m:dPr>
                                <m:begChr m:val="|"/>
                                <m:endChr m:val="|"/>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𝑖𝑘</m:t>
                                    </m:r>
                                  </m:sub>
                                </m:sSub>
                              </m:e>
                            </m:d>
                          </m:num>
                          <m:den>
                            <m:d>
                              <m:dPr>
                                <m:begChr m:val="|"/>
                                <m:endChr m:val="|"/>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𝑖</m:t>
                                    </m:r>
                                  </m:sub>
                                </m:sSub>
                              </m:e>
                            </m:d>
                          </m:den>
                        </m:f>
                      </m:e>
                    </m:nary>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m:rPr>
                            <m:nor/>
                          </m:rPr>
                          <a:rPr lang="en-US" altLang="zh-CN" sz="1600" kern="100">
                            <a:effectLst/>
                            <a:latin typeface="Times New Roman" panose="02020603050405020304" pitchFamily="18" charset="0"/>
                            <a:ea typeface="宋体" panose="02010600030101010101" pitchFamily="2" charset="-122"/>
                            <a:cs typeface="宋体" panose="02010600030101010101" pitchFamily="2" charset="-122"/>
                          </a:rPr>
                          <m:t>log</m:t>
                        </m:r>
                      </m:e>
                      <m:sub>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2</m:t>
                        </m:r>
                      </m:sub>
                    </m:sSub>
                    <m:f>
                      <m:f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fPr>
                      <m:num>
                        <m:d>
                          <m:dPr>
                            <m:begChr m:val="|"/>
                            <m:endChr m:val="|"/>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𝑖𝑘</m:t>
                                </m:r>
                              </m:sub>
                            </m:sSub>
                          </m:e>
                        </m:d>
                      </m:num>
                      <m:den>
                        <m:d>
                          <m:dPr>
                            <m:begChr m:val="|"/>
                            <m:endChr m:val="|"/>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𝑖</m:t>
                                </m:r>
                              </m:sub>
                            </m:sSub>
                          </m:e>
                        </m:d>
                      </m:den>
                    </m:f>
                  </m:oMath>
                </a14:m>
                <a:endParaRPr lang="zh-CN" altLang="zh-CN" sz="1200" kern="100" dirty="0">
                  <a:effectLst/>
                  <a:latin typeface="Times New Roman" panose="02020603050405020304" pitchFamily="18" charset="0"/>
                  <a:ea typeface="宋体" panose="02010600030101010101" pitchFamily="2" charset="-122"/>
                </a:endParaRPr>
              </a:p>
              <a:p>
                <a:pPr indent="304800" algn="just">
                  <a:lnSpc>
                    <a:spcPct val="167000"/>
                  </a:lnSpc>
                </a:pPr>
                <a:r>
                  <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rPr>
                  <a:t>(3) </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计算信息增益</a:t>
                </a:r>
                <a:endParaRPr lang="en-US" altLang="zh-CN" sz="1200" kern="100" dirty="0">
                  <a:latin typeface="Times New Roman" panose="02020603050405020304" pitchFamily="18" charset="0"/>
                  <a:ea typeface="宋体" panose="02010600030101010101" pitchFamily="2" charset="-122"/>
                </a:endParaRPr>
              </a:p>
              <a:p>
                <a:pPr indent="304800" algn="just">
                  <a:lnSpc>
                    <a:spcPct val="167000"/>
                  </a:lnSpc>
                </a:pPr>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𝑔</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𝐻</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𝐻</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600" kern="10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zh-CN" sz="1200" kern="100" dirty="0">
                  <a:effectLst/>
                  <a:latin typeface="Times New Roman" panose="02020603050405020304" pitchFamily="18" charset="0"/>
                  <a:ea typeface="宋体" panose="02010600030101010101" pitchFamily="2" charset="-122"/>
                </a:endParaRPr>
              </a:p>
            </p:txBody>
          </p:sp>
        </mc:Choice>
        <mc:Fallback xmlns="">
          <p:sp>
            <p:nvSpPr>
              <p:cNvPr id="5" name="文本框 4">
                <a:extLst>
                  <a:ext uri="{FF2B5EF4-FFF2-40B4-BE49-F238E27FC236}">
                    <a16:creationId xmlns:a16="http://schemas.microsoft.com/office/drawing/2014/main" id="{5F407EA3-B298-4DC1-AB00-EB6B8E3AD97B}"/>
                  </a:ext>
                </a:extLst>
              </p:cNvPr>
              <p:cNvSpPr txBox="1">
                <a:spLocks noRot="1" noChangeAspect="1" noMove="1" noResize="1" noEditPoints="1" noAdjustHandles="1" noChangeArrowheads="1" noChangeShapeType="1" noTextEdit="1"/>
              </p:cNvSpPr>
              <p:nvPr/>
            </p:nvSpPr>
            <p:spPr>
              <a:xfrm>
                <a:off x="669925" y="1874181"/>
                <a:ext cx="10850879" cy="4327147"/>
              </a:xfrm>
              <a:prstGeom prst="rect">
                <a:avLst/>
              </a:prstGeom>
              <a:blipFill>
                <a:blip r:embed="rId4"/>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147920" cy="461665"/>
          </a:xfrm>
          <a:prstGeom prst="rect">
            <a:avLst/>
          </a:prstGeom>
          <a:noFill/>
        </p:spPr>
        <p:txBody>
          <a:bodyPr wrap="square">
            <a:spAutoFit/>
          </a:bodyPr>
          <a:lstStyle/>
          <a:p>
            <a:pPr algn="just"/>
            <a:r>
              <a:rPr lang="en-US" altLang="zh-CN" sz="2400" b="1" kern="100" dirty="0">
                <a:effectLst/>
                <a:latin typeface="等线 Light" panose="02010600030101010101" pitchFamily="2" charset="-122"/>
                <a:ea typeface="等线" panose="02010600030101010101" pitchFamily="2" charset="-122"/>
                <a:cs typeface="Times New Roman" panose="02020603050405020304" pitchFamily="18" charset="0"/>
              </a:rPr>
              <a:t>ID3 </a:t>
            </a:r>
            <a:r>
              <a:rPr lang="zh-CN" altLang="en-US" sz="2400" b="1" kern="100" dirty="0">
                <a:effectLst/>
                <a:latin typeface="等线 Light" panose="02010600030101010101" pitchFamily="2" charset="-122"/>
                <a:ea typeface="等线" panose="02010600030101010101" pitchFamily="2" charset="-122"/>
                <a:cs typeface="Times New Roman" panose="02020603050405020304" pitchFamily="18" charset="0"/>
              </a:rPr>
              <a:t>搜索算法</a:t>
            </a:r>
            <a:endParaRPr lang="zh-CN" altLang="zh-CN" sz="1600" kern="100" dirty="0">
              <a:effectLst/>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4137563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21</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pic>
        <p:nvPicPr>
          <p:cNvPr id="7" name="Picture">
            <a:extLst>
              <a:ext uri="{FF2B5EF4-FFF2-40B4-BE49-F238E27FC236}">
                <a16:creationId xmlns:a16="http://schemas.microsoft.com/office/drawing/2014/main" id="{954A5DF1-2DDC-4732-B861-175CF341736D}"/>
              </a:ext>
            </a:extLst>
          </p:cNvPr>
          <p:cNvPicPr/>
          <p:nvPr/>
        </p:nvPicPr>
        <p:blipFill>
          <a:blip r:embed="rId4"/>
          <a:stretch>
            <a:fillRect/>
          </a:stretch>
        </p:blipFill>
        <p:spPr bwMode="auto">
          <a:xfrm>
            <a:off x="3178770" y="2413588"/>
            <a:ext cx="5833188" cy="4374891"/>
          </a:xfrm>
          <a:prstGeom prst="rect">
            <a:avLst/>
          </a:prstGeom>
          <a:noFill/>
          <a:ln w="9525">
            <a:noFill/>
            <a:headEnd/>
            <a:tailEnd/>
          </a:ln>
        </p:spPr>
      </p:pic>
      <p:sp>
        <p:nvSpPr>
          <p:cNvPr id="8" name="文本框 7">
            <a:extLst>
              <a:ext uri="{FF2B5EF4-FFF2-40B4-BE49-F238E27FC236}">
                <a16:creationId xmlns:a16="http://schemas.microsoft.com/office/drawing/2014/main" id="{6701F3BF-66C2-4B5F-8170-FA40BED152F5}"/>
              </a:ext>
            </a:extLst>
          </p:cNvPr>
          <p:cNvSpPr txBox="1"/>
          <p:nvPr/>
        </p:nvSpPr>
        <p:spPr>
          <a:xfrm>
            <a:off x="669926" y="1824218"/>
            <a:ext cx="10850879" cy="857542"/>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对于连续型数据，</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ID3</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原本是没有处理能力的，只有通过离散化将连续性数据转化成离散型数据再进行处理。</a:t>
            </a:r>
          </a:p>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如果我们原始的性别信息输入不做数据划分，就会产生如下的情况：</a:t>
            </a:r>
            <a:endParaRPr lang="zh-CN" altLang="zh-CN" sz="1600" kern="100" dirty="0">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C3D4CE81-F2DE-4EA5-8AF0-CB0A5AC8F9DD}"/>
              </a:ext>
            </a:extLst>
          </p:cNvPr>
          <p:cNvSpPr txBox="1"/>
          <p:nvPr/>
        </p:nvSpPr>
        <p:spPr>
          <a:xfrm>
            <a:off x="669925" y="1390543"/>
            <a:ext cx="2147920" cy="461665"/>
          </a:xfrm>
          <a:prstGeom prst="rect">
            <a:avLst/>
          </a:prstGeom>
          <a:noFill/>
        </p:spPr>
        <p:txBody>
          <a:bodyPr wrap="square">
            <a:spAutoFit/>
          </a:bodyPr>
          <a:lstStyle/>
          <a:p>
            <a:pPr algn="just"/>
            <a:r>
              <a:rPr lang="en-US" altLang="zh-CN" sz="2400" b="1" kern="100" dirty="0">
                <a:effectLst/>
                <a:latin typeface="等线 Light" panose="02010600030101010101" pitchFamily="2" charset="-122"/>
                <a:ea typeface="等线" panose="02010600030101010101" pitchFamily="2" charset="-122"/>
                <a:cs typeface="Times New Roman" panose="02020603050405020304" pitchFamily="18" charset="0"/>
              </a:rPr>
              <a:t>ID3 </a:t>
            </a:r>
            <a:r>
              <a:rPr lang="zh-CN" altLang="en-US" sz="2400" b="1" kern="100" dirty="0">
                <a:effectLst/>
                <a:latin typeface="等线 Light" panose="02010600030101010101" pitchFamily="2" charset="-122"/>
                <a:ea typeface="等线" panose="02010600030101010101" pitchFamily="2" charset="-122"/>
                <a:cs typeface="Times New Roman" panose="02020603050405020304" pitchFamily="18" charset="0"/>
              </a:rPr>
              <a:t>搜索算法</a:t>
            </a:r>
            <a:endParaRPr lang="zh-CN" altLang="zh-CN" sz="1600" kern="100" dirty="0">
              <a:effectLst/>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B07857F3-7E1F-45EE-B666-3A69A1E41043}"/>
              </a:ext>
            </a:extLst>
          </p:cNvPr>
          <p:cNvSpPr/>
          <p:nvPr/>
        </p:nvSpPr>
        <p:spPr>
          <a:xfrm>
            <a:off x="9356517" y="2930769"/>
            <a:ext cx="1819729"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宋体" panose="02010600030101010101" pitchFamily="2" charset="-122"/>
              </a:rPr>
              <a:t>准确率：</a:t>
            </a:r>
            <a:r>
              <a:rPr lang="en-US" altLang="zh-CN" kern="100" dirty="0">
                <a:latin typeface="Times New Roman" panose="02020603050405020304" pitchFamily="18" charset="0"/>
                <a:ea typeface="宋体" panose="02010600030101010101" pitchFamily="2" charset="-122"/>
                <a:cs typeface="宋体" panose="02010600030101010101" pitchFamily="2" charset="-122"/>
              </a:rPr>
              <a:t>92.05%</a:t>
            </a:r>
            <a:endParaRPr lang="zh-CN" altLang="en-US" dirty="0"/>
          </a:p>
        </p:txBody>
      </p:sp>
    </p:spTree>
    <p:custDataLst>
      <p:tags r:id="rId1"/>
    </p:custDataLst>
    <p:extLst>
      <p:ext uri="{BB962C8B-B14F-4D97-AF65-F5344CB8AC3E}">
        <p14:creationId xmlns:p14="http://schemas.microsoft.com/office/powerpoint/2010/main" val="399552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22</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5" name="文本框 4">
            <a:extLst>
              <a:ext uri="{FF2B5EF4-FFF2-40B4-BE49-F238E27FC236}">
                <a16:creationId xmlns:a16="http://schemas.microsoft.com/office/drawing/2014/main" id="{5F407EA3-B298-4DC1-AB00-EB6B8E3AD97B}"/>
              </a:ext>
            </a:extLst>
          </p:cNvPr>
          <p:cNvSpPr txBox="1"/>
          <p:nvPr/>
        </p:nvSpPr>
        <p:spPr>
          <a:xfrm>
            <a:off x="669925" y="1945518"/>
            <a:ext cx="10850879" cy="2502352"/>
          </a:xfrm>
          <a:prstGeom prst="rect">
            <a:avLst/>
          </a:prstGeom>
          <a:noFill/>
        </p:spPr>
        <p:txBody>
          <a:bodyPr wrap="square">
            <a:spAutoFit/>
          </a:bodyPr>
          <a:lstStyle/>
          <a:p>
            <a:pPr indent="304800" algn="just">
              <a:lnSpc>
                <a:spcPct val="167000"/>
              </a:lnSpc>
            </a:pP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C4.5 </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是 </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ID3 </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的后继者，其具体改进之处在于：</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marL="342900" indent="-342900" algn="just">
              <a:lnSpc>
                <a:spcPct val="167000"/>
              </a:lnSpc>
              <a:buAutoNum type="arabicPeriod"/>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通过动态定义将</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连续属性值划分为一组（基于数值变量）的离散区间</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，取消了分类特征必须是离散属性的限制：</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marL="342900" indent="-342900" algn="just">
              <a:lnSpc>
                <a:spcPct val="167000"/>
              </a:lnSpc>
              <a:buAutoNum type="arabicPeriod"/>
            </a:pPr>
            <a:r>
              <a:rPr lang="zh-CN" altLang="en-US" sz="1600" kern="100" dirty="0">
                <a:effectLst/>
                <a:latin typeface="Times New Roman" panose="02020603050405020304" pitchFamily="18" charset="0"/>
                <a:ea typeface="宋体" panose="02010600030101010101" pitchFamily="2" charset="-122"/>
              </a:rPr>
              <a:t>用</a:t>
            </a:r>
            <a:r>
              <a:rPr lang="zh-CN" altLang="en-US" sz="1600" b="1" kern="100" dirty="0">
                <a:solidFill>
                  <a:srgbClr val="FF0000"/>
                </a:solidFill>
                <a:effectLst/>
                <a:latin typeface="Times New Roman" panose="02020603050405020304" pitchFamily="18" charset="0"/>
                <a:ea typeface="宋体" panose="02010600030101010101" pitchFamily="2" charset="-122"/>
              </a:rPr>
              <a:t>信息增益率</a:t>
            </a:r>
            <a:r>
              <a:rPr lang="zh-CN" altLang="en-US" sz="1600" kern="100" dirty="0">
                <a:effectLst/>
                <a:latin typeface="Times New Roman" panose="02020603050405020304" pitchFamily="18" charset="0"/>
                <a:ea typeface="宋体" panose="02010600030101010101" pitchFamily="2" charset="-122"/>
              </a:rPr>
              <a:t>来选择属性。</a:t>
            </a:r>
            <a:r>
              <a:rPr lang="en-US" altLang="zh-CN" sz="1600" kern="100" dirty="0">
                <a:effectLst/>
                <a:latin typeface="Times New Roman" panose="02020603050405020304" pitchFamily="18" charset="0"/>
                <a:ea typeface="宋体" panose="02010600030101010101" pitchFamily="2" charset="-122"/>
              </a:rPr>
              <a:t>ID3</a:t>
            </a:r>
            <a:r>
              <a:rPr lang="zh-CN" altLang="en-US" sz="1600" kern="100" dirty="0">
                <a:effectLst/>
                <a:latin typeface="Times New Roman" panose="02020603050405020304" pitchFamily="18" charset="0"/>
                <a:ea typeface="宋体" panose="02010600030101010101" pitchFamily="2" charset="-122"/>
              </a:rPr>
              <a:t>选择属性用的是子树的信息增益，而</a:t>
            </a:r>
            <a:r>
              <a:rPr lang="en-US" altLang="zh-CN" sz="1600" kern="100" dirty="0">
                <a:effectLst/>
                <a:latin typeface="Times New Roman" panose="02020603050405020304" pitchFamily="18" charset="0"/>
                <a:ea typeface="宋体" panose="02010600030101010101" pitchFamily="2" charset="-122"/>
              </a:rPr>
              <a:t>C4.5</a:t>
            </a:r>
            <a:r>
              <a:rPr lang="zh-CN" altLang="en-US" sz="1600" kern="100" dirty="0">
                <a:effectLst/>
                <a:latin typeface="Times New Roman" panose="02020603050405020304" pitchFamily="18" charset="0"/>
                <a:ea typeface="宋体" panose="02010600030101010101" pitchFamily="2" charset="-122"/>
              </a:rPr>
              <a:t>用的是信息增益率。</a:t>
            </a:r>
          </a:p>
          <a:p>
            <a:pPr marL="342900" indent="-342900" algn="just">
              <a:lnSpc>
                <a:spcPct val="167000"/>
              </a:lnSpc>
              <a:buAutoNum type="arabicPeriod"/>
            </a:pPr>
            <a:r>
              <a:rPr lang="zh-CN" altLang="en-US" sz="1600" kern="100" dirty="0">
                <a:effectLst/>
                <a:latin typeface="Times New Roman" panose="02020603050405020304" pitchFamily="18" charset="0"/>
                <a:ea typeface="宋体" panose="02010600030101010101" pitchFamily="2" charset="-122"/>
              </a:rPr>
              <a:t>在决策树构造过程中进行剪枝，因为某些具有很少元素的结点可能会使构造的决策树过适应（</a:t>
            </a:r>
            <a:r>
              <a:rPr lang="en-US" altLang="zh-CN" sz="1600" kern="100" dirty="0">
                <a:effectLst/>
                <a:latin typeface="Times New Roman" panose="02020603050405020304" pitchFamily="18" charset="0"/>
                <a:ea typeface="宋体" panose="02010600030101010101" pitchFamily="2" charset="-122"/>
              </a:rPr>
              <a:t>Overfitting</a:t>
            </a:r>
            <a:r>
              <a:rPr lang="zh-CN" altLang="en-US" sz="1600" kern="100" dirty="0">
                <a:effectLst/>
                <a:latin typeface="Times New Roman" panose="02020603050405020304" pitchFamily="18" charset="0"/>
                <a:ea typeface="宋体" panose="02010600030101010101" pitchFamily="2" charset="-122"/>
              </a:rPr>
              <a:t>），如果不考虑这些结点可能会更好。</a:t>
            </a:r>
            <a:endParaRPr lang="en-US" altLang="zh-CN" sz="1600" kern="100" dirty="0">
              <a:effectLst/>
              <a:latin typeface="Times New Roman" panose="02020603050405020304" pitchFamily="18" charset="0"/>
              <a:ea typeface="宋体" panose="02010600030101010101" pitchFamily="2" charset="-122"/>
            </a:endParaRPr>
          </a:p>
          <a:p>
            <a:pPr marL="342900" indent="-342900" algn="just">
              <a:lnSpc>
                <a:spcPct val="167000"/>
              </a:lnSpc>
              <a:buAutoNum type="arabicPeriod"/>
            </a:pPr>
            <a:r>
              <a:rPr lang="zh-CN" altLang="en-US" sz="1600" kern="100" dirty="0">
                <a:effectLst/>
                <a:latin typeface="Times New Roman" panose="02020603050405020304" pitchFamily="18" charset="0"/>
                <a:ea typeface="宋体" panose="02010600030101010101" pitchFamily="2" charset="-122"/>
              </a:rPr>
              <a:t>能够对不完整数据进行处理。</a:t>
            </a:r>
            <a:endParaRPr lang="zh-CN" altLang="zh-CN" sz="1600" kern="100" dirty="0">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605120" cy="461665"/>
          </a:xfrm>
          <a:prstGeom prst="rect">
            <a:avLst/>
          </a:prstGeom>
          <a:noFill/>
        </p:spPr>
        <p:txBody>
          <a:bodyPr wrap="square">
            <a:spAutoFit/>
          </a:bodyPr>
          <a:lstStyle/>
          <a:p>
            <a:pPr algn="just"/>
            <a:r>
              <a:rPr lang="en-US" altLang="zh-CN" sz="2400" b="1" kern="100" dirty="0">
                <a:effectLst/>
                <a:latin typeface="等线 Light" panose="02010600030101010101" pitchFamily="2" charset="-122"/>
                <a:ea typeface="等线" panose="02010600030101010101" pitchFamily="2" charset="-122"/>
                <a:cs typeface="Times New Roman" panose="02020603050405020304" pitchFamily="18" charset="0"/>
              </a:rPr>
              <a:t>C4.5 </a:t>
            </a:r>
            <a:r>
              <a:rPr lang="zh-CN" altLang="en-US" sz="2400" b="1" kern="100" dirty="0">
                <a:effectLst/>
                <a:latin typeface="等线 Light" panose="02010600030101010101" pitchFamily="2" charset="-122"/>
                <a:ea typeface="等线" panose="02010600030101010101" pitchFamily="2" charset="-122"/>
                <a:cs typeface="Times New Roman" panose="02020603050405020304" pitchFamily="18" charset="0"/>
              </a:rPr>
              <a:t>搜索算法</a:t>
            </a:r>
            <a:endParaRPr lang="zh-CN" altLang="zh-CN" sz="1600" kern="100" dirty="0">
              <a:effectLst/>
              <a:latin typeface="Times New Roman" panose="02020603050405020304" pitchFamily="18" charset="0"/>
              <a:ea typeface="宋体" panose="02010600030101010101" pitchFamily="2" charset="-122"/>
            </a:endParaRPr>
          </a:p>
        </p:txBody>
      </p:sp>
      <p:pic>
        <p:nvPicPr>
          <p:cNvPr id="3" name="图片 2">
            <a:extLst>
              <a:ext uri="{FF2B5EF4-FFF2-40B4-BE49-F238E27FC236}">
                <a16:creationId xmlns:a16="http://schemas.microsoft.com/office/drawing/2014/main" id="{C6949302-8C06-4540-AEE3-76132C415A5D}"/>
              </a:ext>
            </a:extLst>
          </p:cNvPr>
          <p:cNvPicPr>
            <a:picLocks noChangeAspect="1"/>
          </p:cNvPicPr>
          <p:nvPr/>
        </p:nvPicPr>
        <p:blipFill>
          <a:blip r:embed="rId4"/>
          <a:stretch>
            <a:fillRect/>
          </a:stretch>
        </p:blipFill>
        <p:spPr>
          <a:xfrm>
            <a:off x="1234480" y="4708863"/>
            <a:ext cx="3076575" cy="1238250"/>
          </a:xfrm>
          <a:prstGeom prst="rect">
            <a:avLst/>
          </a:prstGeom>
        </p:spPr>
      </p:pic>
      <p:pic>
        <p:nvPicPr>
          <p:cNvPr id="7" name="图片 6">
            <a:extLst>
              <a:ext uri="{FF2B5EF4-FFF2-40B4-BE49-F238E27FC236}">
                <a16:creationId xmlns:a16="http://schemas.microsoft.com/office/drawing/2014/main" id="{2BF8533E-FB2F-4AAC-957E-54FCC1C05985}"/>
              </a:ext>
            </a:extLst>
          </p:cNvPr>
          <p:cNvPicPr>
            <a:picLocks noChangeAspect="1"/>
          </p:cNvPicPr>
          <p:nvPr/>
        </p:nvPicPr>
        <p:blipFill>
          <a:blip r:embed="rId5"/>
          <a:stretch>
            <a:fillRect/>
          </a:stretch>
        </p:blipFill>
        <p:spPr>
          <a:xfrm>
            <a:off x="5955769" y="4889838"/>
            <a:ext cx="4495800" cy="876300"/>
          </a:xfrm>
          <a:prstGeom prst="rect">
            <a:avLst/>
          </a:prstGeom>
        </p:spPr>
      </p:pic>
    </p:spTree>
    <p:custDataLst>
      <p:tags r:id="rId1"/>
    </p:custDataLst>
    <p:extLst>
      <p:ext uri="{BB962C8B-B14F-4D97-AF65-F5344CB8AC3E}">
        <p14:creationId xmlns:p14="http://schemas.microsoft.com/office/powerpoint/2010/main" val="4203927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23</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4" y="1390543"/>
            <a:ext cx="3202279" cy="461665"/>
          </a:xfrm>
          <a:prstGeom prst="rect">
            <a:avLst/>
          </a:prstGeom>
          <a:noFill/>
        </p:spPr>
        <p:txBody>
          <a:bodyPr wrap="square">
            <a:spAutoFit/>
          </a:bodyPr>
          <a:lstStyle/>
          <a:p>
            <a:pPr algn="just"/>
            <a:r>
              <a:rPr lang="en-US" altLang="zh-CN" sz="2400" b="1" kern="100" dirty="0">
                <a:latin typeface="等线 Light" panose="02010600030101010101" pitchFamily="2" charset="-122"/>
                <a:ea typeface="等线" panose="02010600030101010101" pitchFamily="2" charset="-122"/>
                <a:cs typeface="Times New Roman" panose="02020603050405020304" pitchFamily="18" charset="0"/>
              </a:rPr>
              <a:t>C4.5 </a:t>
            </a:r>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搜索算法</a:t>
            </a:r>
            <a:endParaRPr lang="zh-CN" altLang="zh-CN" sz="1600" kern="100" dirty="0">
              <a:latin typeface="Times New Roman" panose="02020603050405020304" pitchFamily="18" charset="0"/>
              <a:ea typeface="宋体" panose="02010600030101010101" pitchFamily="2" charset="-122"/>
            </a:endParaRPr>
          </a:p>
        </p:txBody>
      </p:sp>
      <p:pic>
        <p:nvPicPr>
          <p:cNvPr id="7" name="Picture">
            <a:extLst>
              <a:ext uri="{FF2B5EF4-FFF2-40B4-BE49-F238E27FC236}">
                <a16:creationId xmlns:a16="http://schemas.microsoft.com/office/drawing/2014/main" id="{BCBB9A64-25ED-42F5-880F-2D7C2CA4B5D0}"/>
              </a:ext>
            </a:extLst>
          </p:cNvPr>
          <p:cNvPicPr/>
          <p:nvPr/>
        </p:nvPicPr>
        <p:blipFill rotWithShape="1">
          <a:blip r:embed="rId4"/>
          <a:srcRect l="12040" r="8837"/>
          <a:stretch/>
        </p:blipFill>
        <p:spPr bwMode="auto">
          <a:xfrm>
            <a:off x="3293706" y="1148832"/>
            <a:ext cx="5840963" cy="5536552"/>
          </a:xfrm>
          <a:prstGeom prst="rect">
            <a:avLst/>
          </a:prstGeom>
          <a:noFill/>
          <a:ln w="9525">
            <a:noFill/>
            <a:headEnd/>
            <a:tailEnd/>
          </a:ln>
        </p:spPr>
      </p:pic>
      <p:sp>
        <p:nvSpPr>
          <p:cNvPr id="8" name="矩形 7">
            <a:extLst>
              <a:ext uri="{FF2B5EF4-FFF2-40B4-BE49-F238E27FC236}">
                <a16:creationId xmlns:a16="http://schemas.microsoft.com/office/drawing/2014/main" id="{7475AA70-0944-4D73-B41D-040E043D0169}"/>
              </a:ext>
            </a:extLst>
          </p:cNvPr>
          <p:cNvSpPr/>
          <p:nvPr/>
        </p:nvSpPr>
        <p:spPr>
          <a:xfrm>
            <a:off x="9264203" y="1667542"/>
            <a:ext cx="1819729"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宋体" panose="02010600030101010101" pitchFamily="2" charset="-122"/>
              </a:rPr>
              <a:t>准确率：</a:t>
            </a:r>
            <a:r>
              <a:rPr lang="en-US" altLang="zh-CN" kern="100" dirty="0">
                <a:latin typeface="Times New Roman" panose="02020603050405020304" pitchFamily="18" charset="0"/>
                <a:ea typeface="宋体" panose="02010600030101010101" pitchFamily="2" charset="-122"/>
                <a:cs typeface="宋体" panose="02010600030101010101" pitchFamily="2" charset="-122"/>
              </a:rPr>
              <a:t>96.86%</a:t>
            </a:r>
            <a:endParaRPr lang="zh-CN" altLang="en-US" dirty="0"/>
          </a:p>
        </p:txBody>
      </p:sp>
    </p:spTree>
    <p:custDataLst>
      <p:tags r:id="rId1"/>
    </p:custDataLst>
    <p:extLst>
      <p:ext uri="{BB962C8B-B14F-4D97-AF65-F5344CB8AC3E}">
        <p14:creationId xmlns:p14="http://schemas.microsoft.com/office/powerpoint/2010/main" val="161223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24</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F407EA3-B298-4DC1-AB00-EB6B8E3AD97B}"/>
                  </a:ext>
                </a:extLst>
              </p:cNvPr>
              <p:cNvSpPr txBox="1"/>
              <p:nvPr/>
            </p:nvSpPr>
            <p:spPr>
              <a:xfrm>
                <a:off x="669925" y="1945518"/>
                <a:ext cx="10850879" cy="4088170"/>
              </a:xfrm>
              <a:prstGeom prst="rect">
                <a:avLst/>
              </a:prstGeom>
              <a:noFill/>
            </p:spPr>
            <p:txBody>
              <a:bodyPr wrap="square">
                <a:spAutoFit/>
              </a:bodyPr>
              <a:lstStyle/>
              <a:p>
                <a:pPr indent="304800" algn="just">
                  <a:lnSpc>
                    <a:spcPct val="167000"/>
                  </a:lnSpc>
                </a:pP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CART</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（分类和回归树）与 </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C4.5 </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非常相似，但不同之处在于它支持数值目标变量（回归）并且不计算规则集。</a:t>
                </a:r>
                <a:r>
                  <a:rPr lang="en-US"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CART </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使用在每个节点产生最大信息增益的特征和阈值构建二叉树</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spcAft>
                    <a:spcPts val="1200"/>
                  </a:spcAft>
                </a:pP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其中如果样本集合 </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根据特征 </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宋体" panose="02010600030101010101" pitchFamily="2" charset="-122"/>
                      </a:rPr>
                      <m:t>𝐴</m:t>
                    </m:r>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是否取某一可能值 </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宋体" panose="02010600030101010101" pitchFamily="2" charset="-122"/>
                      </a:rPr>
                      <m:t>𝑎</m:t>
                    </m:r>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被分割成 </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kern="100">
                            <a:latin typeface="Cambria Math" panose="02040503050406030204" pitchFamily="18" charset="0"/>
                            <a:ea typeface="宋体" panose="02010600030101010101" pitchFamily="2" charset="-122"/>
                            <a:cs typeface="宋体" panose="02010600030101010101" pitchFamily="2" charset="-122"/>
                          </a:rPr>
                          <m:t>1</m:t>
                        </m:r>
                      </m:sub>
                    </m:sSub>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和 </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kern="100">
                            <a:latin typeface="Cambria Math" panose="02040503050406030204" pitchFamily="18" charset="0"/>
                            <a:ea typeface="宋体" panose="02010600030101010101" pitchFamily="2" charset="-122"/>
                            <a:cs typeface="宋体" panose="02010600030101010101" pitchFamily="2" charset="-122"/>
                          </a:rPr>
                          <m:t>2</m:t>
                        </m:r>
                      </m:sub>
                    </m:sSub>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两部分</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即</a:t>
                </a:r>
                <a:endParaRPr lang="zh-CN" altLang="zh-CN" sz="1200" kern="100" dirty="0">
                  <a:latin typeface="Times New Roman" panose="02020603050405020304" pitchFamily="18" charset="0"/>
                  <a:ea typeface="宋体" panose="02010600030101010101" pitchFamily="2" charset="-122"/>
                </a:endParaRPr>
              </a:p>
              <a:p>
                <a:pPr indent="304800" algn="just">
                  <a:lnSpc>
                    <a:spcPct val="167000"/>
                  </a:lnSpc>
                  <a:spcAft>
                    <a:spcPts val="0"/>
                  </a:spcAft>
                </a:pPr>
                <a14:m>
                  <m:oMathPara xmlns:m="http://schemas.openxmlformats.org/officeDocument/2006/math">
                    <m:oMathParaPr>
                      <m:jc m:val="centerGroup"/>
                    </m:oMathParaPr>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kern="100">
                              <a:latin typeface="Cambria Math" panose="02040503050406030204" pitchFamily="18" charset="0"/>
                              <a:ea typeface="宋体" panose="02010600030101010101" pitchFamily="2" charset="-122"/>
                              <a:cs typeface="宋体" panose="02010600030101010101" pitchFamily="2" charset="-122"/>
                            </a:rPr>
                            <m:t>1</m:t>
                          </m:r>
                        </m:sub>
                      </m:sSub>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𝑦</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𝐴</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𝑎</m:t>
                      </m:r>
                      <m:r>
                        <a:rPr lang="en-US" altLang="zh-CN" sz="1600" kern="100">
                          <a:latin typeface="Cambria Math" panose="02040503050406030204" pitchFamily="18" charset="0"/>
                          <a:ea typeface="宋体" panose="02010600030101010101" pitchFamily="2" charset="-122"/>
                          <a:cs typeface="宋体" panose="02010600030101010101" pitchFamily="2" charset="-122"/>
                        </a:rPr>
                        <m:t>}, </m:t>
                      </m:r>
                      <m:sSub>
                        <m:sSub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kern="100">
                              <a:latin typeface="Cambria Math" panose="02040503050406030204" pitchFamily="18" charset="0"/>
                              <a:ea typeface="宋体" panose="02010600030101010101" pitchFamily="2" charset="-122"/>
                              <a:cs typeface="宋体" panose="02010600030101010101" pitchFamily="2" charset="-122"/>
                            </a:rPr>
                            <m:t>2</m:t>
                          </m:r>
                        </m:sub>
                      </m:sSub>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r>
                        <a:rPr lang="en-US" altLang="zh-CN" sz="1600" i="1" kern="100">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kern="100">
                              <a:latin typeface="Cambria Math" panose="02040503050406030204" pitchFamily="18" charset="0"/>
                              <a:ea typeface="宋体" panose="02010600030101010101" pitchFamily="2" charset="-122"/>
                              <a:cs typeface="宋体" panose="02010600030101010101" pitchFamily="2" charset="-122"/>
                            </a:rPr>
                            <m:t>1</m:t>
                          </m:r>
                        </m:sub>
                      </m:sSub>
                    </m:oMath>
                  </m:oMathPara>
                </a14:m>
                <a:endParaRPr lang="zh-CN" altLang="zh-CN" sz="1200" kern="100" dirty="0">
                  <a:latin typeface="Times New Roman" panose="02020603050405020304" pitchFamily="18" charset="0"/>
                  <a:ea typeface="宋体" panose="02010600030101010101" pitchFamily="2" charset="-122"/>
                </a:endParaRPr>
              </a:p>
              <a:p>
                <a:pPr indent="304800" algn="just">
                  <a:lnSpc>
                    <a:spcPct val="167000"/>
                  </a:lnSpc>
                  <a:spcBef>
                    <a:spcPts val="1200"/>
                  </a:spcBef>
                  <a:spcAft>
                    <a:spcPts val="0"/>
                  </a:spcAft>
                </a:pP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则在特征 </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宋体" panose="02010600030101010101" pitchFamily="2" charset="-122"/>
                      </a:rPr>
                      <m:t>𝐴</m:t>
                    </m:r>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的条件下</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集合 </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的基尼指数定义为</a:t>
                </a:r>
                <a:endParaRPr lang="zh-CN" altLang="zh-CN" sz="1200" kern="100" dirty="0">
                  <a:latin typeface="Times New Roman" panose="02020603050405020304" pitchFamily="18" charset="0"/>
                  <a:ea typeface="宋体" panose="02010600030101010101" pitchFamily="2" charset="-122"/>
                </a:endParaRPr>
              </a:p>
              <a:p>
                <a:pPr indent="304800" algn="just">
                  <a:lnSpc>
                    <a:spcPct val="167000"/>
                  </a:lnSpc>
                  <a:spcAft>
                    <a:spcPts val="0"/>
                  </a:spcAft>
                </a:pPr>
                <a14:m>
                  <m:oMathPara xmlns:m="http://schemas.openxmlformats.org/officeDocument/2006/math">
                    <m:oMathParaPr>
                      <m:jc m:val="centerGroup"/>
                    </m:oMathParaPr>
                    <m:oMath xmlns:m="http://schemas.openxmlformats.org/officeDocument/2006/math">
                      <m:r>
                        <m:rPr>
                          <m:nor/>
                        </m:rPr>
                        <a:rPr lang="en-US" altLang="zh-CN" sz="1600" kern="100">
                          <a:latin typeface="Times New Roman" panose="02020603050405020304" pitchFamily="18" charset="0"/>
                          <a:ea typeface="宋体" panose="02010600030101010101" pitchFamily="2" charset="-122"/>
                          <a:cs typeface="宋体" panose="02010600030101010101" pitchFamily="2" charset="-122"/>
                        </a:rPr>
                        <m:t>Gini</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𝐴</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fPr>
                        <m:num>
                          <m:d>
                            <m:dPr>
                              <m:begChr m:val="|"/>
                              <m:endChr m:val="|"/>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kern="100">
                                      <a:latin typeface="Cambria Math" panose="02040503050406030204" pitchFamily="18" charset="0"/>
                                      <a:ea typeface="宋体" panose="02010600030101010101" pitchFamily="2" charset="-122"/>
                                      <a:cs typeface="宋体" panose="02010600030101010101" pitchFamily="2" charset="-122"/>
                                    </a:rPr>
                                    <m:t>1</m:t>
                                  </m:r>
                                </m:sub>
                              </m:sSub>
                            </m:e>
                          </m:d>
                        </m:num>
                        <m:den>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den>
                      </m:f>
                      <m:r>
                        <m:rPr>
                          <m:nor/>
                        </m:rPr>
                        <a:rPr lang="en-US" altLang="zh-CN" sz="1600" kern="100">
                          <a:latin typeface="Times New Roman" panose="02020603050405020304" pitchFamily="18" charset="0"/>
                          <a:ea typeface="宋体" panose="02010600030101010101" pitchFamily="2" charset="-122"/>
                          <a:cs typeface="宋体" panose="02010600030101010101" pitchFamily="2" charset="-122"/>
                        </a:rPr>
                        <m:t>Gini</m:t>
                      </m:r>
                      <m:d>
                        <m:d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kern="100">
                                  <a:latin typeface="Cambria Math" panose="02040503050406030204" pitchFamily="18" charset="0"/>
                                  <a:ea typeface="宋体" panose="02010600030101010101" pitchFamily="2" charset="-122"/>
                                  <a:cs typeface="宋体" panose="02010600030101010101" pitchFamily="2" charset="-122"/>
                                </a:rPr>
                                <m:t>1</m:t>
                              </m:r>
                            </m:sub>
                          </m:sSub>
                        </m:e>
                      </m:d>
                      <m:r>
                        <a:rPr lang="en-US" altLang="zh-CN" sz="1600" kern="100">
                          <a:latin typeface="Cambria Math" panose="02040503050406030204" pitchFamily="18" charset="0"/>
                          <a:ea typeface="宋体" panose="02010600030101010101" pitchFamily="2" charset="-122"/>
                          <a:cs typeface="宋体" panose="02010600030101010101" pitchFamily="2" charset="-122"/>
                        </a:rPr>
                        <m:t>+</m:t>
                      </m:r>
                      <m:f>
                        <m:f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fPr>
                        <m:num>
                          <m:d>
                            <m:dPr>
                              <m:begChr m:val="|"/>
                              <m:endChr m:val="|"/>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kern="100">
                                      <a:latin typeface="Cambria Math" panose="02040503050406030204" pitchFamily="18" charset="0"/>
                                      <a:ea typeface="宋体" panose="02010600030101010101" pitchFamily="2" charset="-122"/>
                                      <a:cs typeface="宋体" panose="02010600030101010101" pitchFamily="2" charset="-122"/>
                                    </a:rPr>
                                    <m:t>2</m:t>
                                  </m:r>
                                </m:sub>
                              </m:sSub>
                            </m:e>
                          </m:d>
                        </m:num>
                        <m:den>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den>
                      </m:f>
                      <m:r>
                        <m:rPr>
                          <m:nor/>
                        </m:rPr>
                        <a:rPr lang="en-US" altLang="zh-CN" sz="1600" kern="100">
                          <a:latin typeface="Times New Roman" panose="02020603050405020304" pitchFamily="18" charset="0"/>
                          <a:ea typeface="宋体" panose="02010600030101010101" pitchFamily="2" charset="-122"/>
                          <a:cs typeface="宋体" panose="02010600030101010101" pitchFamily="2" charset="-122"/>
                        </a:rPr>
                        <m:t>Gini</m:t>
                      </m:r>
                      <m:d>
                        <m:d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latin typeface="Cambria Math" panose="02040503050406030204" pitchFamily="18" charset="0"/>
                                  <a:ea typeface="宋体" panose="02010600030101010101" pitchFamily="2" charset="-122"/>
                                  <a:cs typeface="宋体" panose="02010600030101010101" pitchFamily="2" charset="-122"/>
                                </a:rPr>
                                <m:t>𝐷</m:t>
                              </m:r>
                            </m:e>
                            <m:sub>
                              <m:r>
                                <a:rPr lang="en-US" altLang="zh-CN" sz="1600" kern="100">
                                  <a:latin typeface="Cambria Math" panose="02040503050406030204" pitchFamily="18" charset="0"/>
                                  <a:ea typeface="宋体" panose="02010600030101010101" pitchFamily="2" charset="-122"/>
                                  <a:cs typeface="宋体" panose="02010600030101010101" pitchFamily="2" charset="-122"/>
                                </a:rPr>
                                <m:t>2</m:t>
                              </m:r>
                            </m:sub>
                          </m:sSub>
                        </m:e>
                      </m:d>
                    </m:oMath>
                  </m:oMathPara>
                </a14:m>
                <a:endParaRPr lang="zh-CN" altLang="zh-CN" sz="1200" kern="100" dirty="0">
                  <a:latin typeface="Times New Roman" panose="02020603050405020304" pitchFamily="18" charset="0"/>
                  <a:ea typeface="宋体" panose="02010600030101010101" pitchFamily="2" charset="-122"/>
                </a:endParaRPr>
              </a:p>
              <a:p>
                <a:pPr indent="304800" algn="just">
                  <a:lnSpc>
                    <a:spcPct val="167000"/>
                  </a:lnSpc>
                </a:pP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pPr>
                <a:endParaRPr lang="zh-CN" altLang="zh-CN" sz="1600" kern="100" dirty="0">
                  <a:effectLst/>
                  <a:latin typeface="Times New Roman" panose="02020603050405020304" pitchFamily="18" charset="0"/>
                  <a:ea typeface="宋体" panose="02010600030101010101" pitchFamily="2" charset="-122"/>
                </a:endParaRPr>
              </a:p>
            </p:txBody>
          </p:sp>
        </mc:Choice>
        <mc:Fallback xmlns="">
          <p:sp>
            <p:nvSpPr>
              <p:cNvPr id="5" name="文本框 4">
                <a:extLst>
                  <a:ext uri="{FF2B5EF4-FFF2-40B4-BE49-F238E27FC236}">
                    <a16:creationId xmlns:a16="http://schemas.microsoft.com/office/drawing/2014/main" id="{5F407EA3-B298-4DC1-AB00-EB6B8E3AD97B}"/>
                  </a:ext>
                </a:extLst>
              </p:cNvPr>
              <p:cNvSpPr txBox="1">
                <a:spLocks noRot="1" noChangeAspect="1" noMove="1" noResize="1" noEditPoints="1" noAdjustHandles="1" noChangeArrowheads="1" noChangeShapeType="1" noTextEdit="1"/>
              </p:cNvSpPr>
              <p:nvPr/>
            </p:nvSpPr>
            <p:spPr>
              <a:xfrm>
                <a:off x="669925" y="1945518"/>
                <a:ext cx="10850879" cy="4088170"/>
              </a:xfrm>
              <a:prstGeom prst="rect">
                <a:avLst/>
              </a:prstGeom>
              <a:blipFill>
                <a:blip r:embed="rId4"/>
                <a:stretch>
                  <a:fillRect l="-337" r="-28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521144" cy="461665"/>
          </a:xfrm>
          <a:prstGeom prst="rect">
            <a:avLst/>
          </a:prstGeom>
          <a:noFill/>
        </p:spPr>
        <p:txBody>
          <a:bodyPr wrap="square">
            <a:spAutoFit/>
          </a:bodyPr>
          <a:lstStyle/>
          <a:p>
            <a:pPr algn="just"/>
            <a:r>
              <a:rPr lang="en-US" altLang="zh-CN" sz="2400" b="1" kern="100" dirty="0">
                <a:effectLst/>
                <a:latin typeface="等线 Light" panose="02010600030101010101" pitchFamily="2" charset="-122"/>
                <a:ea typeface="等线" panose="02010600030101010101" pitchFamily="2" charset="-122"/>
                <a:cs typeface="Times New Roman" panose="02020603050405020304" pitchFamily="18" charset="0"/>
              </a:rPr>
              <a:t>CART </a:t>
            </a:r>
            <a:r>
              <a:rPr lang="zh-CN" altLang="en-US" sz="2400" b="1" kern="100" dirty="0">
                <a:effectLst/>
                <a:latin typeface="等线 Light" panose="02010600030101010101" pitchFamily="2" charset="-122"/>
                <a:ea typeface="等线" panose="02010600030101010101" pitchFamily="2" charset="-122"/>
                <a:cs typeface="Times New Roman" panose="02020603050405020304" pitchFamily="18" charset="0"/>
              </a:rPr>
              <a:t>搜索算法</a:t>
            </a:r>
            <a:endParaRPr lang="zh-CN" altLang="zh-CN" sz="1600" kern="100" dirty="0">
              <a:effectLst/>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1914350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25</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7" name="文本框 6">
            <a:extLst>
              <a:ext uri="{FF2B5EF4-FFF2-40B4-BE49-F238E27FC236}">
                <a16:creationId xmlns:a16="http://schemas.microsoft.com/office/drawing/2014/main" id="{E7CB1D8B-4C02-4F67-ABD8-2A5372F24E6A}"/>
              </a:ext>
            </a:extLst>
          </p:cNvPr>
          <p:cNvSpPr txBox="1"/>
          <p:nvPr/>
        </p:nvSpPr>
        <p:spPr>
          <a:xfrm>
            <a:off x="669925" y="1390543"/>
            <a:ext cx="2521144" cy="461665"/>
          </a:xfrm>
          <a:prstGeom prst="rect">
            <a:avLst/>
          </a:prstGeom>
          <a:noFill/>
        </p:spPr>
        <p:txBody>
          <a:bodyPr wrap="square">
            <a:spAutoFit/>
          </a:bodyPr>
          <a:lstStyle/>
          <a:p>
            <a:pPr algn="just"/>
            <a:r>
              <a:rPr lang="en-US" altLang="zh-CN" sz="2400" b="1" kern="100" dirty="0">
                <a:effectLst/>
                <a:latin typeface="等线 Light" panose="02010600030101010101" pitchFamily="2" charset="-122"/>
                <a:ea typeface="等线" panose="02010600030101010101" pitchFamily="2" charset="-122"/>
                <a:cs typeface="Times New Roman" panose="02020603050405020304" pitchFamily="18" charset="0"/>
              </a:rPr>
              <a:t>CART </a:t>
            </a:r>
            <a:r>
              <a:rPr lang="zh-CN" altLang="en-US" sz="2400" b="1" kern="100" dirty="0">
                <a:effectLst/>
                <a:latin typeface="等线 Light" panose="02010600030101010101" pitchFamily="2" charset="-122"/>
                <a:ea typeface="等线" panose="02010600030101010101" pitchFamily="2" charset="-122"/>
                <a:cs typeface="Times New Roman" panose="02020603050405020304" pitchFamily="18" charset="0"/>
              </a:rPr>
              <a:t>搜索算法</a:t>
            </a:r>
            <a:endParaRPr lang="zh-CN" altLang="zh-CN" sz="1600" kern="100" dirty="0">
              <a:effectLst/>
              <a:latin typeface="Times New Roman" panose="02020603050405020304" pitchFamily="18" charset="0"/>
              <a:ea typeface="宋体" panose="02010600030101010101" pitchFamily="2" charset="-122"/>
            </a:endParaRPr>
          </a:p>
        </p:txBody>
      </p:sp>
      <p:pic>
        <p:nvPicPr>
          <p:cNvPr id="8" name="Picture">
            <a:extLst>
              <a:ext uri="{FF2B5EF4-FFF2-40B4-BE49-F238E27FC236}">
                <a16:creationId xmlns:a16="http://schemas.microsoft.com/office/drawing/2014/main" id="{0BF0E5EC-C0C1-4E0F-9AE9-695E424DD3A2}"/>
              </a:ext>
            </a:extLst>
          </p:cNvPr>
          <p:cNvPicPr/>
          <p:nvPr/>
        </p:nvPicPr>
        <p:blipFill rotWithShape="1">
          <a:blip r:embed="rId4"/>
          <a:srcRect l="9259" r="3954"/>
          <a:stretch/>
        </p:blipFill>
        <p:spPr bwMode="auto">
          <a:xfrm>
            <a:off x="3191069" y="1510393"/>
            <a:ext cx="6188075" cy="5347607"/>
          </a:xfrm>
          <a:prstGeom prst="rect">
            <a:avLst/>
          </a:prstGeom>
          <a:noFill/>
          <a:ln w="9525">
            <a:noFill/>
            <a:headEnd/>
            <a:tailEnd/>
          </a:ln>
        </p:spPr>
      </p:pic>
      <p:sp>
        <p:nvSpPr>
          <p:cNvPr id="3" name="矩形 2">
            <a:extLst>
              <a:ext uri="{FF2B5EF4-FFF2-40B4-BE49-F238E27FC236}">
                <a16:creationId xmlns:a16="http://schemas.microsoft.com/office/drawing/2014/main" id="{8DC8108E-1E4E-498F-8F3B-5E412C32B560}"/>
              </a:ext>
            </a:extLst>
          </p:cNvPr>
          <p:cNvSpPr/>
          <p:nvPr/>
        </p:nvSpPr>
        <p:spPr>
          <a:xfrm>
            <a:off x="9264203" y="1667542"/>
            <a:ext cx="1819729"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宋体" panose="02010600030101010101" pitchFamily="2" charset="-122"/>
              </a:rPr>
              <a:t>准确率：</a:t>
            </a:r>
            <a:r>
              <a:rPr lang="en-US" altLang="zh-CN" kern="100" dirty="0">
                <a:latin typeface="Times New Roman" panose="02020603050405020304" pitchFamily="18" charset="0"/>
                <a:ea typeface="宋体" panose="02010600030101010101" pitchFamily="2" charset="-122"/>
                <a:cs typeface="宋体" panose="02010600030101010101" pitchFamily="2" charset="-122"/>
              </a:rPr>
              <a:t>97.23%</a:t>
            </a:r>
            <a:endParaRPr lang="zh-CN" altLang="en-US" dirty="0"/>
          </a:p>
        </p:txBody>
      </p:sp>
    </p:spTree>
    <p:custDataLst>
      <p:tags r:id="rId1"/>
    </p:custDataLst>
    <p:extLst>
      <p:ext uri="{BB962C8B-B14F-4D97-AF65-F5344CB8AC3E}">
        <p14:creationId xmlns:p14="http://schemas.microsoft.com/office/powerpoint/2010/main" val="3263846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26</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决策树调参</a:t>
            </a:r>
            <a:endParaRPr lang="zh-CN" altLang="zh-CN" sz="1600" kern="100" dirty="0">
              <a:effectLst/>
              <a:latin typeface="Times New Roman" panose="02020603050405020304" pitchFamily="18" charset="0"/>
              <a:ea typeface="宋体" panose="02010600030101010101" pitchFamily="2" charset="-122"/>
            </a:endParaRPr>
          </a:p>
        </p:txBody>
      </p:sp>
      <p:graphicFrame>
        <p:nvGraphicFramePr>
          <p:cNvPr id="8" name="表格 7">
            <a:extLst>
              <a:ext uri="{FF2B5EF4-FFF2-40B4-BE49-F238E27FC236}">
                <a16:creationId xmlns:a16="http://schemas.microsoft.com/office/drawing/2014/main" id="{4629EE7A-4CA3-4A45-9AB9-6FF10AF0E50B}"/>
              </a:ext>
            </a:extLst>
          </p:cNvPr>
          <p:cNvGraphicFramePr>
            <a:graphicFrameLocks noGrp="1"/>
          </p:cNvGraphicFramePr>
          <p:nvPr>
            <p:extLst>
              <p:ext uri="{D42A27DB-BD31-4B8C-83A1-F6EECF244321}">
                <p14:modId xmlns:p14="http://schemas.microsoft.com/office/powerpoint/2010/main" val="3841498406"/>
              </p:ext>
            </p:extLst>
          </p:nvPr>
        </p:nvGraphicFramePr>
        <p:xfrm>
          <a:off x="2236458" y="4142792"/>
          <a:ext cx="7719084" cy="1605886"/>
        </p:xfrm>
        <a:graphic>
          <a:graphicData uri="http://schemas.openxmlformats.org/drawingml/2006/table">
            <a:tbl>
              <a:tblPr firstRow="1" bandRow="1" bandCol="1">
                <a:tableStyleId>{5C22544A-7EE6-4342-B048-85BDC9FD1C3A}</a:tableStyleId>
              </a:tblPr>
              <a:tblGrid>
                <a:gridCol w="3859542">
                  <a:extLst>
                    <a:ext uri="{9D8B030D-6E8A-4147-A177-3AD203B41FA5}">
                      <a16:colId xmlns:a16="http://schemas.microsoft.com/office/drawing/2014/main" val="3131729153"/>
                    </a:ext>
                  </a:extLst>
                </a:gridCol>
                <a:gridCol w="3859542">
                  <a:extLst>
                    <a:ext uri="{9D8B030D-6E8A-4147-A177-3AD203B41FA5}">
                      <a16:colId xmlns:a16="http://schemas.microsoft.com/office/drawing/2014/main" val="2836186090"/>
                    </a:ext>
                  </a:extLst>
                </a:gridCol>
              </a:tblGrid>
              <a:tr h="526551">
                <a:tc>
                  <a:txBody>
                    <a:bodyPr/>
                    <a:lstStyle/>
                    <a:p>
                      <a:pPr algn="ctr">
                        <a:spcAft>
                          <a:spcPts val="0"/>
                        </a:spcAft>
                      </a:pPr>
                      <a:r>
                        <a:rPr lang="zh-CN" sz="1500" kern="100" dirty="0">
                          <a:effectLst/>
                        </a:rPr>
                        <a:t>划分标准</a:t>
                      </a:r>
                      <a:endParaRPr lang="zh-CN" sz="1200" kern="100" dirty="0">
                        <a:effectLst/>
                        <a:latin typeface="Times New Roman" panose="02020603050405020304" pitchFamily="18" charset="0"/>
                        <a:ea typeface="宋体" panose="02010600030101010101" pitchFamily="2" charset="-122"/>
                      </a:endParaRPr>
                    </a:p>
                  </a:txBody>
                  <a:tcPr marL="83914" marR="83914" marT="0" marB="0" anchor="ctr"/>
                </a:tc>
                <a:tc>
                  <a:txBody>
                    <a:bodyPr/>
                    <a:lstStyle/>
                    <a:p>
                      <a:pPr algn="ctr">
                        <a:spcAft>
                          <a:spcPts val="0"/>
                        </a:spcAft>
                      </a:pPr>
                      <a:r>
                        <a:rPr lang="zh-CN" sz="1500" kern="100">
                          <a:effectLst/>
                        </a:rPr>
                        <a:t>交叉验证结果</a:t>
                      </a:r>
                      <a:endParaRPr lang="zh-CN" sz="1200" kern="100">
                        <a:effectLst/>
                        <a:latin typeface="Times New Roman" panose="02020603050405020304" pitchFamily="18" charset="0"/>
                        <a:ea typeface="宋体" panose="02010600030101010101" pitchFamily="2" charset="-122"/>
                      </a:endParaRPr>
                    </a:p>
                  </a:txBody>
                  <a:tcPr marL="83914" marR="83914" marT="0" marB="0" anchor="ctr"/>
                </a:tc>
                <a:extLst>
                  <a:ext uri="{0D108BD9-81ED-4DB2-BD59-A6C34878D82A}">
                    <a16:rowId xmlns:a16="http://schemas.microsoft.com/office/drawing/2014/main" val="3017943322"/>
                  </a:ext>
                </a:extLst>
              </a:tr>
              <a:tr h="552784">
                <a:tc>
                  <a:txBody>
                    <a:bodyPr/>
                    <a:lstStyle/>
                    <a:p>
                      <a:pPr algn="ctr">
                        <a:spcAft>
                          <a:spcPts val="0"/>
                        </a:spcAft>
                      </a:pPr>
                      <a:r>
                        <a:rPr lang="zh-CN" sz="1500" kern="100">
                          <a:effectLst/>
                        </a:rPr>
                        <a:t>信息熵</a:t>
                      </a:r>
                      <a:endParaRPr lang="zh-CN" sz="1200" kern="100">
                        <a:effectLst/>
                        <a:latin typeface="Times New Roman" panose="02020603050405020304" pitchFamily="18" charset="0"/>
                        <a:ea typeface="宋体" panose="02010600030101010101" pitchFamily="2" charset="-122"/>
                      </a:endParaRPr>
                    </a:p>
                  </a:txBody>
                  <a:tcPr marL="83914" marR="83914" marT="0" marB="0" anchor="ctr"/>
                </a:tc>
                <a:tc>
                  <a:txBody>
                    <a:bodyPr/>
                    <a:lstStyle/>
                    <a:p>
                      <a:pPr algn="ctr">
                        <a:spcAft>
                          <a:spcPts val="0"/>
                        </a:spcAft>
                      </a:pPr>
                      <a:r>
                        <a:rPr lang="en-US" sz="1500" kern="100">
                          <a:effectLst/>
                        </a:rPr>
                        <a:t>95.54%</a:t>
                      </a:r>
                      <a:endParaRPr lang="zh-CN" sz="1200" kern="100">
                        <a:effectLst/>
                        <a:latin typeface="Times New Roman" panose="02020603050405020304" pitchFamily="18" charset="0"/>
                        <a:ea typeface="宋体" panose="02010600030101010101" pitchFamily="2" charset="-122"/>
                      </a:endParaRPr>
                    </a:p>
                  </a:txBody>
                  <a:tcPr marL="83914" marR="83914" marT="0" marB="0" anchor="ctr"/>
                </a:tc>
                <a:extLst>
                  <a:ext uri="{0D108BD9-81ED-4DB2-BD59-A6C34878D82A}">
                    <a16:rowId xmlns:a16="http://schemas.microsoft.com/office/drawing/2014/main" val="3132788465"/>
                  </a:ext>
                </a:extLst>
              </a:tr>
              <a:tr h="526551">
                <a:tc>
                  <a:txBody>
                    <a:bodyPr/>
                    <a:lstStyle/>
                    <a:p>
                      <a:pPr algn="ctr">
                        <a:spcAft>
                          <a:spcPts val="0"/>
                        </a:spcAft>
                      </a:pPr>
                      <a:r>
                        <a:rPr lang="zh-CN" sz="1500" kern="100">
                          <a:effectLst/>
                        </a:rPr>
                        <a:t>基尼指数</a:t>
                      </a:r>
                      <a:endParaRPr lang="zh-CN" sz="1200" kern="100">
                        <a:effectLst/>
                        <a:latin typeface="Times New Roman" panose="02020603050405020304" pitchFamily="18" charset="0"/>
                        <a:ea typeface="宋体" panose="02010600030101010101" pitchFamily="2" charset="-122"/>
                      </a:endParaRPr>
                    </a:p>
                  </a:txBody>
                  <a:tcPr marL="83914" marR="83914" marT="0" marB="0" anchor="ctr"/>
                </a:tc>
                <a:tc>
                  <a:txBody>
                    <a:bodyPr/>
                    <a:lstStyle/>
                    <a:p>
                      <a:pPr algn="ctr">
                        <a:spcAft>
                          <a:spcPts val="0"/>
                        </a:spcAft>
                      </a:pPr>
                      <a:r>
                        <a:rPr lang="en-US" sz="1500" kern="100" dirty="0">
                          <a:effectLst/>
                        </a:rPr>
                        <a:t>96.15%</a:t>
                      </a:r>
                      <a:endParaRPr lang="zh-CN" sz="1200" kern="100" dirty="0">
                        <a:effectLst/>
                        <a:latin typeface="Times New Roman" panose="02020603050405020304" pitchFamily="18" charset="0"/>
                        <a:ea typeface="宋体" panose="02010600030101010101" pitchFamily="2" charset="-122"/>
                      </a:endParaRPr>
                    </a:p>
                  </a:txBody>
                  <a:tcPr marL="83914" marR="83914" marT="0" marB="0" anchor="ctr"/>
                </a:tc>
                <a:extLst>
                  <a:ext uri="{0D108BD9-81ED-4DB2-BD59-A6C34878D82A}">
                    <a16:rowId xmlns:a16="http://schemas.microsoft.com/office/drawing/2014/main" val="2586775286"/>
                  </a:ext>
                </a:extLst>
              </a:tr>
            </a:tbl>
          </a:graphicData>
        </a:graphic>
      </p:graphicFrame>
      <p:sp>
        <p:nvSpPr>
          <p:cNvPr id="9" name="文本框 8">
            <a:extLst>
              <a:ext uri="{FF2B5EF4-FFF2-40B4-BE49-F238E27FC236}">
                <a16:creationId xmlns:a16="http://schemas.microsoft.com/office/drawing/2014/main" id="{A4F8623D-FA23-4F79-92C2-C13A2AE475BE}"/>
              </a:ext>
            </a:extLst>
          </p:cNvPr>
          <p:cNvSpPr txBox="1"/>
          <p:nvPr/>
        </p:nvSpPr>
        <p:spPr>
          <a:xfrm>
            <a:off x="669925" y="2470717"/>
            <a:ext cx="10850879" cy="860044"/>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决策树的划分标准（不纯度度量）是最基础的参数，我们首先需要进行对比。</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对比发现，其它参数固定的情况下，</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基尼指数</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交叉验证结果更好，其作为我们决策树的划分标准更加合适。</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p:txBody>
      </p:sp>
      <p:sp>
        <p:nvSpPr>
          <p:cNvPr id="10" name="文本框 9">
            <a:extLst>
              <a:ext uri="{FF2B5EF4-FFF2-40B4-BE49-F238E27FC236}">
                <a16:creationId xmlns:a16="http://schemas.microsoft.com/office/drawing/2014/main" id="{F67FCD41-8568-4AFB-94DE-6E827DD0A583}"/>
              </a:ext>
            </a:extLst>
          </p:cNvPr>
          <p:cNvSpPr txBox="1"/>
          <p:nvPr/>
        </p:nvSpPr>
        <p:spPr>
          <a:xfrm>
            <a:off x="669925" y="2077231"/>
            <a:ext cx="3809708" cy="338554"/>
          </a:xfrm>
          <a:prstGeom prst="rect">
            <a:avLst/>
          </a:prstGeom>
          <a:noFill/>
        </p:spPr>
        <p:txBody>
          <a:bodyPr wrap="square">
            <a:spAutoFit/>
          </a:bodyPr>
          <a:lstStyle/>
          <a:p>
            <a:pPr algn="just"/>
            <a:r>
              <a:rPr lang="zh-CN" altLang="en-US" sz="1600" kern="100" dirty="0">
                <a:latin typeface="Times New Roman" panose="02020603050405020304" pitchFamily="18" charset="0"/>
                <a:ea typeface="宋体" panose="02010600030101010101" pitchFamily="2" charset="-122"/>
              </a:rPr>
              <a:t>①</a:t>
            </a:r>
            <a:r>
              <a:rPr lang="en-US" altLang="zh-CN" sz="1600" kern="100" dirty="0">
                <a:latin typeface="Times New Roman" panose="02020603050405020304" pitchFamily="18" charset="0"/>
                <a:ea typeface="宋体" panose="02010600030101010101" pitchFamily="2" charset="-122"/>
              </a:rPr>
              <a:t>. </a:t>
            </a:r>
            <a:r>
              <a:rPr lang="zh-CN" altLang="en-US" sz="1600" kern="100" dirty="0">
                <a:latin typeface="Times New Roman" panose="02020603050405020304" pitchFamily="18" charset="0"/>
                <a:ea typeface="宋体" panose="02010600030101010101" pitchFamily="2" charset="-122"/>
              </a:rPr>
              <a:t>划分标准（</a:t>
            </a:r>
            <a:r>
              <a:rPr lang="en-US" altLang="zh-CN" sz="1600" kern="100" dirty="0">
                <a:latin typeface="Times New Roman" panose="02020603050405020304" pitchFamily="18" charset="0"/>
                <a:ea typeface="宋体" panose="02010600030101010101" pitchFamily="2" charset="-122"/>
              </a:rPr>
              <a:t>criterion</a:t>
            </a:r>
            <a:r>
              <a:rPr lang="zh-CN" altLang="en-US" sz="1600" kern="100" dirty="0">
                <a:latin typeface="Times New Roman" panose="02020603050405020304" pitchFamily="18" charset="0"/>
                <a:ea typeface="宋体" panose="02010600030101010101" pitchFamily="2" charset="-122"/>
              </a:rPr>
              <a:t>）</a:t>
            </a:r>
            <a:endParaRPr lang="zh-CN" altLang="zh-CN" sz="1600" kern="100" dirty="0">
              <a:latin typeface="Times New Roman" panose="02020603050405020304" pitchFamily="18" charset="0"/>
              <a:ea typeface="宋体" panose="02010600030101010101" pitchFamily="2" charset="-122"/>
            </a:endParaRPr>
          </a:p>
        </p:txBody>
      </p:sp>
      <p:sp>
        <p:nvSpPr>
          <p:cNvPr id="13" name="TextBox 4">
            <a:extLst>
              <a:ext uri="{FF2B5EF4-FFF2-40B4-BE49-F238E27FC236}">
                <a16:creationId xmlns:a16="http://schemas.microsoft.com/office/drawing/2014/main" id="{295193B4-B78C-4CBB-82DF-42D7562E5F7C}"/>
              </a:ext>
            </a:extLst>
          </p:cNvPr>
          <p:cNvSpPr txBox="1"/>
          <p:nvPr/>
        </p:nvSpPr>
        <p:spPr>
          <a:xfrm>
            <a:off x="669924" y="6278245"/>
            <a:ext cx="7979553" cy="307777"/>
          </a:xfrm>
          <a:prstGeom prst="rect">
            <a:avLst/>
          </a:prstGeom>
          <a:noFill/>
        </p:spPr>
        <p:txBody>
          <a:bodyPr wrap="square" rtlCol="0">
            <a:spAutoFit/>
          </a:bodyPr>
          <a:lstStyle/>
          <a:p>
            <a:r>
              <a:rPr lang="en-US" altLang="zh-CN" sz="1400" b="1" dirty="0">
                <a:solidFill>
                  <a:srgbClr val="0070C0"/>
                </a:solidFill>
                <a:latin typeface="宋体" panose="02010600030101010101" pitchFamily="2" charset="-122"/>
                <a:ea typeface="宋体" panose="02010600030101010101" pitchFamily="2" charset="-122"/>
                <a:cs typeface="宋体" panose="02010600030101010101" pitchFamily="2" charset="-122"/>
                <a:hlinkClick r:id="rId4">
                  <a:extLst>
                    <a:ext uri="{A12FA001-AC4F-418D-AE19-62706E023703}">
                      <ahyp:hlinkClr xmlns:ahyp="http://schemas.microsoft.com/office/drawing/2018/hyperlinkcolor" val="tx"/>
                    </a:ext>
                  </a:extLst>
                </a:hlinkClick>
              </a:rPr>
              <a:t>Decision Trees</a:t>
            </a:r>
            <a:endParaRPr lang="zh-CN" altLang="en-US" sz="1050" b="1" dirty="0">
              <a:solidFill>
                <a:srgbClr val="0070C0"/>
              </a:solidFill>
            </a:endParaRPr>
          </a:p>
        </p:txBody>
      </p:sp>
    </p:spTree>
    <p:custDataLst>
      <p:tags r:id="rId1"/>
    </p:custDataLst>
    <p:extLst>
      <p:ext uri="{BB962C8B-B14F-4D97-AF65-F5344CB8AC3E}">
        <p14:creationId xmlns:p14="http://schemas.microsoft.com/office/powerpoint/2010/main" val="897254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27</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决策树调参</a:t>
            </a:r>
            <a:endParaRPr lang="zh-CN" altLang="zh-CN" sz="1600" kern="100" dirty="0">
              <a:effectLst/>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A4F8623D-FA23-4F79-92C2-C13A2AE475BE}"/>
              </a:ext>
            </a:extLst>
          </p:cNvPr>
          <p:cNvSpPr txBox="1"/>
          <p:nvPr/>
        </p:nvSpPr>
        <p:spPr>
          <a:xfrm>
            <a:off x="669926" y="2470717"/>
            <a:ext cx="4759324" cy="3738459"/>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第二个参数我们修正树的最大深度，是因为模型得分一般会随着最大深度单调递增，最终趋于稳定。而且最大深度一般对模型预测准确度的影响是最大的。</a:t>
            </a:r>
          </a:p>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首先，我们</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将最大深度设置为</a:t>
            </a:r>
            <a:r>
              <a:rPr lang="en-US"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2~50</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，然后进行</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次</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折交叉验证，对每次验证的深度</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性能指标</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预测得分进行绘制，得到了下图的结果。可以看出，随着深度的增加，各个指标的确是如预期变化的。</a:t>
            </a:r>
          </a:p>
          <a:p>
            <a:pPr indent="304800" algn="just">
              <a:lnSpc>
                <a:spcPct val="167000"/>
              </a:lnSpc>
            </a:pP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p:txBody>
      </p:sp>
      <p:sp>
        <p:nvSpPr>
          <p:cNvPr id="10" name="文本框 9">
            <a:extLst>
              <a:ext uri="{FF2B5EF4-FFF2-40B4-BE49-F238E27FC236}">
                <a16:creationId xmlns:a16="http://schemas.microsoft.com/office/drawing/2014/main" id="{F67FCD41-8568-4AFB-94DE-6E827DD0A583}"/>
              </a:ext>
            </a:extLst>
          </p:cNvPr>
          <p:cNvSpPr txBox="1"/>
          <p:nvPr/>
        </p:nvSpPr>
        <p:spPr>
          <a:xfrm>
            <a:off x="669925" y="2077231"/>
            <a:ext cx="3809708" cy="338554"/>
          </a:xfrm>
          <a:prstGeom prst="rect">
            <a:avLst/>
          </a:prstGeom>
          <a:noFill/>
        </p:spPr>
        <p:txBody>
          <a:bodyPr wrap="square">
            <a:spAutoFit/>
          </a:bodyPr>
          <a:lstStyle/>
          <a:p>
            <a:pPr algn="just"/>
            <a:r>
              <a:rPr lang="zh-CN" altLang="en-US" sz="1600" kern="100" dirty="0">
                <a:latin typeface="Times New Roman" panose="02020603050405020304" pitchFamily="18" charset="0"/>
                <a:ea typeface="宋体" panose="02010600030101010101" pitchFamily="2" charset="-122"/>
              </a:rPr>
              <a:t>②</a:t>
            </a:r>
            <a:r>
              <a:rPr lang="en-US" altLang="zh-CN" sz="1600" kern="100" dirty="0">
                <a:latin typeface="Times New Roman" panose="02020603050405020304" pitchFamily="18" charset="0"/>
                <a:ea typeface="宋体" panose="02010600030101010101" pitchFamily="2" charset="-122"/>
              </a:rPr>
              <a:t>. </a:t>
            </a:r>
            <a:r>
              <a:rPr lang="zh-CN" altLang="en-US" sz="1600" kern="100" dirty="0">
                <a:latin typeface="Times New Roman" panose="02020603050405020304" pitchFamily="18" charset="0"/>
                <a:ea typeface="宋体" panose="02010600030101010101" pitchFamily="2" charset="-122"/>
              </a:rPr>
              <a:t>最大深度（</a:t>
            </a:r>
            <a:r>
              <a:rPr lang="en-US" altLang="zh-CN" sz="1600" kern="100" dirty="0">
                <a:latin typeface="Times New Roman" panose="02020603050405020304" pitchFamily="18" charset="0"/>
                <a:ea typeface="宋体" panose="02010600030101010101" pitchFamily="2" charset="-122"/>
              </a:rPr>
              <a:t>Max Depth</a:t>
            </a:r>
            <a:r>
              <a:rPr lang="zh-CN" altLang="en-US" sz="1600" kern="100" dirty="0">
                <a:latin typeface="Times New Roman" panose="02020603050405020304" pitchFamily="18" charset="0"/>
                <a:ea typeface="宋体" panose="02010600030101010101" pitchFamily="2" charset="-122"/>
              </a:rPr>
              <a:t>）</a:t>
            </a:r>
            <a:endParaRPr lang="zh-CN" altLang="zh-CN" sz="1600" kern="100" dirty="0">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1199A47F-9240-4391-9CE1-BCA923D71C33}"/>
              </a:ext>
            </a:extLst>
          </p:cNvPr>
          <p:cNvPicPr>
            <a:picLocks noChangeAspect="1"/>
          </p:cNvPicPr>
          <p:nvPr/>
        </p:nvPicPr>
        <p:blipFill rotWithShape="1">
          <a:blip r:embed="rId4">
            <a:extLst>
              <a:ext uri="{28A0092B-C50C-407E-A947-70E740481C1C}">
                <a14:useLocalDpi xmlns:a14="http://schemas.microsoft.com/office/drawing/2010/main" val="0"/>
              </a:ext>
            </a:extLst>
          </a:blip>
          <a:srcRect l="6914" r="7074"/>
          <a:stretch/>
        </p:blipFill>
        <p:spPr>
          <a:xfrm>
            <a:off x="5429250" y="2012874"/>
            <a:ext cx="6574080" cy="3766886"/>
          </a:xfrm>
          <a:prstGeom prst="rect">
            <a:avLst/>
          </a:prstGeom>
        </p:spPr>
      </p:pic>
      <p:sp>
        <p:nvSpPr>
          <p:cNvPr id="12" name="TextBox 4">
            <a:extLst>
              <a:ext uri="{FF2B5EF4-FFF2-40B4-BE49-F238E27FC236}">
                <a16:creationId xmlns:a16="http://schemas.microsoft.com/office/drawing/2014/main" id="{21EBA7AA-72E7-40E5-BB8D-AFF2A9C99E0B}"/>
              </a:ext>
            </a:extLst>
          </p:cNvPr>
          <p:cNvSpPr txBox="1"/>
          <p:nvPr/>
        </p:nvSpPr>
        <p:spPr>
          <a:xfrm>
            <a:off x="669924" y="6278245"/>
            <a:ext cx="7979553" cy="307777"/>
          </a:xfrm>
          <a:prstGeom prst="rect">
            <a:avLst/>
          </a:prstGeom>
          <a:noFill/>
        </p:spPr>
        <p:txBody>
          <a:bodyPr wrap="square" rtlCol="0">
            <a:spAutoFit/>
          </a:bodyPr>
          <a:lstStyle/>
          <a:p>
            <a:r>
              <a:rPr lang="en-US" altLang="zh-CN" sz="1400" b="1" dirty="0" err="1">
                <a:solidFill>
                  <a:srgbClr val="0563C1"/>
                </a:solidFill>
                <a:latin typeface="宋体" panose="02010600030101010101" pitchFamily="2" charset="-122"/>
                <a:ea typeface="宋体" panose="02010600030101010101" pitchFamily="2" charset="-122"/>
                <a:cs typeface="宋体" panose="02010600030101010101" pitchFamily="2" charset="-122"/>
                <a:hlinkClick r:id="rId5"/>
              </a:rPr>
              <a:t>python+sklearn</a:t>
            </a:r>
            <a:r>
              <a:rPr lang="zh-CN" altLang="en-US" sz="1400" b="1" dirty="0">
                <a:solidFill>
                  <a:srgbClr val="0563C1"/>
                </a:solidFill>
                <a:latin typeface="宋体" panose="02010600030101010101" pitchFamily="2" charset="-122"/>
                <a:ea typeface="宋体" panose="02010600030101010101" pitchFamily="2" charset="-122"/>
                <a:cs typeface="宋体" panose="02010600030101010101" pitchFamily="2" charset="-122"/>
                <a:hlinkClick r:id="rId5"/>
              </a:rPr>
              <a:t>进行交叉验证（使用交叉验证对数据划分，模型评估和参数估计，使用决策树举例） </a:t>
            </a:r>
            <a:endParaRPr lang="zh-CN" altLang="en-US" sz="1050" b="1" dirty="0"/>
          </a:p>
        </p:txBody>
      </p:sp>
    </p:spTree>
    <p:custDataLst>
      <p:tags r:id="rId1"/>
    </p:custDataLst>
    <p:extLst>
      <p:ext uri="{BB962C8B-B14F-4D97-AF65-F5344CB8AC3E}">
        <p14:creationId xmlns:p14="http://schemas.microsoft.com/office/powerpoint/2010/main" val="886253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28</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决策树调参</a:t>
            </a:r>
            <a:endParaRPr lang="zh-CN" altLang="zh-CN" sz="1600" kern="100" dirty="0">
              <a:effectLst/>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A4F8623D-FA23-4F79-92C2-C13A2AE475BE}"/>
              </a:ext>
            </a:extLst>
          </p:cNvPr>
          <p:cNvSpPr txBox="1"/>
          <p:nvPr/>
        </p:nvSpPr>
        <p:spPr>
          <a:xfrm>
            <a:off x="669925" y="2470717"/>
            <a:ext cx="10850879" cy="446341"/>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然后我们选择深度为</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10</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左右，再进行细化观察。综合多次实验结果选择</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4</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作为最大深度。</a:t>
            </a:r>
          </a:p>
        </p:txBody>
      </p:sp>
      <p:sp>
        <p:nvSpPr>
          <p:cNvPr id="10" name="文本框 9">
            <a:extLst>
              <a:ext uri="{FF2B5EF4-FFF2-40B4-BE49-F238E27FC236}">
                <a16:creationId xmlns:a16="http://schemas.microsoft.com/office/drawing/2014/main" id="{F67FCD41-8568-4AFB-94DE-6E827DD0A583}"/>
              </a:ext>
            </a:extLst>
          </p:cNvPr>
          <p:cNvSpPr txBox="1"/>
          <p:nvPr/>
        </p:nvSpPr>
        <p:spPr>
          <a:xfrm>
            <a:off x="669925" y="2077231"/>
            <a:ext cx="3809708" cy="338554"/>
          </a:xfrm>
          <a:prstGeom prst="rect">
            <a:avLst/>
          </a:prstGeom>
          <a:noFill/>
        </p:spPr>
        <p:txBody>
          <a:bodyPr wrap="square">
            <a:spAutoFit/>
          </a:bodyPr>
          <a:lstStyle/>
          <a:p>
            <a:pPr algn="just"/>
            <a:r>
              <a:rPr lang="zh-CN" altLang="en-US" sz="1600" kern="100" dirty="0">
                <a:latin typeface="Times New Roman" panose="02020603050405020304" pitchFamily="18" charset="0"/>
                <a:ea typeface="宋体" panose="02010600030101010101" pitchFamily="2" charset="-122"/>
              </a:rPr>
              <a:t>②</a:t>
            </a:r>
            <a:r>
              <a:rPr lang="en-US" altLang="zh-CN" sz="1600" kern="100" dirty="0">
                <a:latin typeface="Times New Roman" panose="02020603050405020304" pitchFamily="18" charset="0"/>
                <a:ea typeface="宋体" panose="02010600030101010101" pitchFamily="2" charset="-122"/>
              </a:rPr>
              <a:t>. </a:t>
            </a:r>
            <a:r>
              <a:rPr lang="zh-CN" altLang="en-US" sz="1600" kern="100" dirty="0">
                <a:latin typeface="Times New Roman" panose="02020603050405020304" pitchFamily="18" charset="0"/>
                <a:ea typeface="宋体" panose="02010600030101010101" pitchFamily="2" charset="-122"/>
              </a:rPr>
              <a:t>最大深度（</a:t>
            </a:r>
            <a:r>
              <a:rPr lang="en-US" altLang="zh-CN" sz="1600" kern="100" dirty="0">
                <a:latin typeface="Times New Roman" panose="02020603050405020304" pitchFamily="18" charset="0"/>
                <a:ea typeface="宋体" panose="02010600030101010101" pitchFamily="2" charset="-122"/>
              </a:rPr>
              <a:t>Max Depth</a:t>
            </a:r>
            <a:r>
              <a:rPr lang="zh-CN" altLang="en-US" sz="1600" kern="100" dirty="0">
                <a:latin typeface="Times New Roman" panose="02020603050405020304" pitchFamily="18" charset="0"/>
                <a:ea typeface="宋体" panose="02010600030101010101" pitchFamily="2" charset="-122"/>
              </a:rPr>
              <a:t>）</a:t>
            </a:r>
            <a:endParaRPr lang="zh-CN" altLang="zh-CN" sz="1600" kern="100" dirty="0">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99279072-CEE7-47E9-B446-9CB95B872C37}"/>
              </a:ext>
            </a:extLst>
          </p:cNvPr>
          <p:cNvPicPr>
            <a:picLocks noChangeAspect="1"/>
          </p:cNvPicPr>
          <p:nvPr/>
        </p:nvPicPr>
        <p:blipFill rotWithShape="1">
          <a:blip r:embed="rId4">
            <a:extLst>
              <a:ext uri="{28A0092B-C50C-407E-A947-70E740481C1C}">
                <a14:useLocalDpi xmlns:a14="http://schemas.microsoft.com/office/drawing/2010/main" val="0"/>
              </a:ext>
            </a:extLst>
          </a:blip>
          <a:srcRect t="8111" b="3826"/>
          <a:stretch/>
        </p:blipFill>
        <p:spPr>
          <a:xfrm>
            <a:off x="1671637" y="2971990"/>
            <a:ext cx="8848725" cy="3840413"/>
          </a:xfrm>
          <a:prstGeom prst="rect">
            <a:avLst/>
          </a:prstGeom>
        </p:spPr>
      </p:pic>
    </p:spTree>
    <p:custDataLst>
      <p:tags r:id="rId1"/>
    </p:custDataLst>
    <p:extLst>
      <p:ext uri="{BB962C8B-B14F-4D97-AF65-F5344CB8AC3E}">
        <p14:creationId xmlns:p14="http://schemas.microsoft.com/office/powerpoint/2010/main" val="2949192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29</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决策树调参</a:t>
            </a:r>
            <a:endParaRPr lang="zh-CN" altLang="zh-CN" sz="1600" kern="100" dirty="0">
              <a:effectLst/>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A4F8623D-FA23-4F79-92C2-C13A2AE475BE}"/>
              </a:ext>
            </a:extLst>
          </p:cNvPr>
          <p:cNvSpPr txBox="1"/>
          <p:nvPr/>
        </p:nvSpPr>
        <p:spPr>
          <a:xfrm>
            <a:off x="669925" y="2470717"/>
            <a:ext cx="4433919" cy="3735959"/>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一个节点必须至少有</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Minimum Samples Split</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个样本才能足够大以进行拆分。如果一个节点的样本数少于这个数值，则分割过程停止，该节点不会被分割。但是，这个数值不会控制叶的最小尺寸。</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例如，设置最小分割样本为</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11</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，假如父节点有</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20</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个样本，大于</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11</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，因此这个节点被拆分。但在此节点被拆分后，出现了一个子节点的样本数为</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，小于</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11</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a:t>
            </a:r>
          </a:p>
        </p:txBody>
      </p:sp>
      <p:sp>
        <p:nvSpPr>
          <p:cNvPr id="10" name="文本框 9">
            <a:extLst>
              <a:ext uri="{FF2B5EF4-FFF2-40B4-BE49-F238E27FC236}">
                <a16:creationId xmlns:a16="http://schemas.microsoft.com/office/drawing/2014/main" id="{F67FCD41-8568-4AFB-94DE-6E827DD0A583}"/>
              </a:ext>
            </a:extLst>
          </p:cNvPr>
          <p:cNvSpPr txBox="1"/>
          <p:nvPr/>
        </p:nvSpPr>
        <p:spPr>
          <a:xfrm>
            <a:off x="669924" y="2077231"/>
            <a:ext cx="5426075" cy="338554"/>
          </a:xfrm>
          <a:prstGeom prst="rect">
            <a:avLst/>
          </a:prstGeom>
          <a:noFill/>
        </p:spPr>
        <p:txBody>
          <a:bodyPr wrap="square">
            <a:spAutoFit/>
          </a:bodyPr>
          <a:lstStyle/>
          <a:p>
            <a:pPr algn="just"/>
            <a:r>
              <a:rPr lang="zh-CN" altLang="en-US" sz="1600" kern="100" dirty="0">
                <a:latin typeface="Times New Roman" panose="02020603050405020304" pitchFamily="18" charset="0"/>
                <a:ea typeface="宋体" panose="02010600030101010101" pitchFamily="2" charset="-122"/>
              </a:rPr>
              <a:t>③</a:t>
            </a:r>
            <a:r>
              <a:rPr lang="en-US" altLang="zh-CN" sz="1600" kern="100" dirty="0">
                <a:latin typeface="Times New Roman" panose="02020603050405020304" pitchFamily="18" charset="0"/>
                <a:ea typeface="宋体" panose="02010600030101010101" pitchFamily="2" charset="-122"/>
              </a:rPr>
              <a:t>. </a:t>
            </a:r>
            <a:r>
              <a:rPr lang="zh-CN" altLang="en-US" sz="1600" kern="100" dirty="0">
                <a:latin typeface="Times New Roman" panose="02020603050405020304" pitchFamily="18" charset="0"/>
                <a:ea typeface="宋体" panose="02010600030101010101" pitchFamily="2" charset="-122"/>
              </a:rPr>
              <a:t>最小叶节点分割样本数（</a:t>
            </a:r>
            <a:r>
              <a:rPr lang="en-US" altLang="zh-CN" sz="1600" kern="100" dirty="0">
                <a:latin typeface="Times New Roman" panose="02020603050405020304" pitchFamily="18" charset="0"/>
                <a:ea typeface="宋体" panose="02010600030101010101" pitchFamily="2" charset="-122"/>
              </a:rPr>
              <a:t>Minimum Samples Split</a:t>
            </a:r>
            <a:r>
              <a:rPr lang="zh-CN" altLang="en-US" sz="1600" kern="100" dirty="0">
                <a:latin typeface="Times New Roman" panose="02020603050405020304" pitchFamily="18" charset="0"/>
                <a:ea typeface="宋体" panose="02010600030101010101" pitchFamily="2" charset="-122"/>
              </a:rPr>
              <a:t>）</a:t>
            </a:r>
            <a:endParaRPr lang="zh-CN" altLang="zh-CN" sz="1600" kern="100" dirty="0">
              <a:latin typeface="Times New Roman" panose="02020603050405020304" pitchFamily="18" charset="0"/>
              <a:ea typeface="宋体" panose="02010600030101010101" pitchFamily="2" charset="-122"/>
            </a:endParaRPr>
          </a:p>
        </p:txBody>
      </p:sp>
      <p:pic>
        <p:nvPicPr>
          <p:cNvPr id="8" name="Picture">
            <a:extLst>
              <a:ext uri="{FF2B5EF4-FFF2-40B4-BE49-F238E27FC236}">
                <a16:creationId xmlns:a16="http://schemas.microsoft.com/office/drawing/2014/main" id="{4B1325CF-C398-4692-8E73-6C9AFA98992F}"/>
              </a:ext>
            </a:extLst>
          </p:cNvPr>
          <p:cNvPicPr/>
          <p:nvPr/>
        </p:nvPicPr>
        <p:blipFill>
          <a:blip r:embed="rId4"/>
          <a:stretch>
            <a:fillRect/>
          </a:stretch>
        </p:blipFill>
        <p:spPr bwMode="auto">
          <a:xfrm>
            <a:off x="5542384" y="2470717"/>
            <a:ext cx="6374317" cy="3536228"/>
          </a:xfrm>
          <a:prstGeom prst="rect">
            <a:avLst/>
          </a:prstGeom>
          <a:noFill/>
          <a:ln w="9525">
            <a:noFill/>
            <a:headEnd/>
            <a:tailEnd/>
          </a:ln>
        </p:spPr>
      </p:pic>
      <p:sp>
        <p:nvSpPr>
          <p:cNvPr id="11" name="TextBox 4">
            <a:extLst>
              <a:ext uri="{FF2B5EF4-FFF2-40B4-BE49-F238E27FC236}">
                <a16:creationId xmlns:a16="http://schemas.microsoft.com/office/drawing/2014/main" id="{F3A01CFE-5EAE-406D-8532-E33266873B03}"/>
              </a:ext>
            </a:extLst>
          </p:cNvPr>
          <p:cNvSpPr txBox="1"/>
          <p:nvPr/>
        </p:nvSpPr>
        <p:spPr>
          <a:xfrm>
            <a:off x="669924" y="6278245"/>
            <a:ext cx="7979553" cy="307777"/>
          </a:xfrm>
          <a:prstGeom prst="rect">
            <a:avLst/>
          </a:prstGeom>
          <a:noFill/>
        </p:spPr>
        <p:txBody>
          <a:bodyPr wrap="square" rtlCol="0">
            <a:spAutoFit/>
          </a:bodyPr>
          <a:lstStyle/>
          <a:p>
            <a:r>
              <a:rPr lang="zh-CN" altLang="en-US" sz="1400" b="1" dirty="0">
                <a:solidFill>
                  <a:srgbClr val="0563C1"/>
                </a:solidFill>
                <a:latin typeface="宋体" panose="02010600030101010101" pitchFamily="2" charset="-122"/>
                <a:ea typeface="宋体" panose="02010600030101010101" pitchFamily="2" charset="-122"/>
                <a:cs typeface="宋体" panose="02010600030101010101" pitchFamily="2" charset="-122"/>
                <a:hlinkClick r:id="rId5"/>
              </a:rPr>
              <a:t>机器学习</a:t>
            </a:r>
            <a:r>
              <a:rPr lang="en-US" altLang="zh-CN" sz="1400" b="1" dirty="0">
                <a:solidFill>
                  <a:srgbClr val="0563C1"/>
                </a:solidFill>
                <a:latin typeface="宋体" panose="02010600030101010101" pitchFamily="2" charset="-122"/>
                <a:ea typeface="宋体" panose="02010600030101010101" pitchFamily="2" charset="-122"/>
                <a:cs typeface="宋体" panose="02010600030101010101" pitchFamily="2" charset="-122"/>
                <a:hlinkClick r:id="rId5"/>
              </a:rPr>
              <a:t>6</a:t>
            </a:r>
            <a:r>
              <a:rPr lang="zh-CN" altLang="en-US" sz="1400" b="1" dirty="0">
                <a:solidFill>
                  <a:srgbClr val="0563C1"/>
                </a:solidFill>
                <a:latin typeface="宋体" panose="02010600030101010101" pitchFamily="2" charset="-122"/>
                <a:ea typeface="宋体" panose="02010600030101010101" pitchFamily="2" charset="-122"/>
                <a:cs typeface="宋体" panose="02010600030101010101" pitchFamily="2" charset="-122"/>
                <a:hlinkClick r:id="rId5"/>
              </a:rPr>
              <a:t>：决策树相关的概念</a:t>
            </a:r>
            <a:endParaRPr lang="zh-CN" altLang="en-US" sz="1050" b="1" dirty="0"/>
          </a:p>
        </p:txBody>
      </p:sp>
    </p:spTree>
    <p:custDataLst>
      <p:tags r:id="rId1"/>
    </p:custDataLst>
    <p:extLst>
      <p:ext uri="{BB962C8B-B14F-4D97-AF65-F5344CB8AC3E}">
        <p14:creationId xmlns:p14="http://schemas.microsoft.com/office/powerpoint/2010/main" val="3498830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3</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交叉验证</a:t>
            </a:r>
            <a:endParaRPr lang="zh-CN" dirty="0">
              <a:solidFill>
                <a:srgbClr val="003376"/>
              </a:solidFill>
              <a:latin typeface="Times New Roman" panose="02020603050405020304" charset="0"/>
              <a:cs typeface="Times New Roman" panose="02020603050405020304" charset="0"/>
            </a:endParaRPr>
          </a:p>
        </p:txBody>
      </p:sp>
      <p:pic>
        <p:nvPicPr>
          <p:cNvPr id="8" name="图片 7">
            <a:extLst>
              <a:ext uri="{FF2B5EF4-FFF2-40B4-BE49-F238E27FC236}">
                <a16:creationId xmlns:a16="http://schemas.microsoft.com/office/drawing/2014/main" id="{F821811C-C8FC-4E28-BD14-EBC524878BB5}"/>
              </a:ext>
            </a:extLst>
          </p:cNvPr>
          <p:cNvPicPr/>
          <p:nvPr/>
        </p:nvPicPr>
        <p:blipFill>
          <a:blip r:embed="rId4"/>
          <a:stretch>
            <a:fillRect/>
          </a:stretch>
        </p:blipFill>
        <p:spPr>
          <a:xfrm>
            <a:off x="3038475" y="3709743"/>
            <a:ext cx="6115050" cy="2908300"/>
          </a:xfrm>
          <a:prstGeom prst="rect">
            <a:avLst/>
          </a:prstGeom>
        </p:spPr>
      </p:pic>
      <p:sp>
        <p:nvSpPr>
          <p:cNvPr id="10" name="文本框 9">
            <a:extLst>
              <a:ext uri="{FF2B5EF4-FFF2-40B4-BE49-F238E27FC236}">
                <a16:creationId xmlns:a16="http://schemas.microsoft.com/office/drawing/2014/main" id="{7DBDC5A7-03B1-4906-8354-32AED6BA1167}"/>
              </a:ext>
            </a:extLst>
          </p:cNvPr>
          <p:cNvSpPr txBox="1"/>
          <p:nvPr/>
        </p:nvSpPr>
        <p:spPr>
          <a:xfrm>
            <a:off x="908050" y="1176998"/>
            <a:ext cx="9984740" cy="2532745"/>
          </a:xfrm>
          <a:prstGeom prst="rect">
            <a:avLst/>
          </a:prstGeom>
          <a:noFill/>
        </p:spPr>
        <p:txBody>
          <a:bodyPr wrap="square">
            <a:spAutoFit/>
          </a:bodyPr>
          <a:lstStyle/>
          <a:p>
            <a:pPr>
              <a:lnSpc>
                <a:spcPct val="1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“交叉验证法”</a:t>
            </a:r>
            <a:r>
              <a:rPr lang="en-US" altLang="zh-CN" sz="1800" dirty="0">
                <a:effectLst/>
                <a:latin typeface="Times New Roman" panose="02020603050405020304" pitchFamily="18" charset="0"/>
                <a:ea typeface="宋体" panose="02010600030101010101" pitchFamily="2" charset="-122"/>
              </a:rPr>
              <a:t>(cross validation)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先将数据集</a:t>
            </a:r>
            <a:r>
              <a:rPr lang="en-US" altLang="zh-CN" sz="1800" dirty="0">
                <a:effectLst/>
                <a:latin typeface="Times New Roman" panose="02020603050405020304" pitchFamily="18" charset="0"/>
                <a:ea typeface="宋体" panose="02010600030101010101" pitchFamily="2" charset="-122"/>
              </a:rPr>
              <a:t>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划分为</a:t>
            </a:r>
            <a:r>
              <a:rPr lang="en-US" altLang="zh-CN" sz="1800"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个大小相似的互斥子集，每个子集都尽可能保持数据分布的一致性，即从</a:t>
            </a:r>
            <a:r>
              <a:rPr lang="en-US" altLang="zh-CN" sz="1800" dirty="0">
                <a:effectLst/>
                <a:latin typeface="Times New Roman" panose="02020603050405020304" pitchFamily="18" charset="0"/>
                <a:ea typeface="宋体" panose="02010600030101010101" pitchFamily="2" charset="-122"/>
              </a:rPr>
              <a:t>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中通过</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分层采样</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得到。然后，每次用</a:t>
            </a:r>
            <a:r>
              <a:rPr lang="en-US" altLang="zh-CN" sz="1800" dirty="0">
                <a:effectLst/>
                <a:latin typeface="Times New Roman" panose="02020603050405020304" pitchFamily="18" charset="0"/>
                <a:ea typeface="宋体" panose="02010600030101010101" pitchFamily="2" charset="-122"/>
              </a:rPr>
              <a:t>k-1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个子集的并集作为训练集，余下的那个子集作为测试集；这样就可获得</a:t>
            </a:r>
            <a:r>
              <a:rPr lang="en-US" altLang="zh-CN" sz="1800"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组训练</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测试集，从而可进行</a:t>
            </a:r>
            <a:r>
              <a:rPr lang="en-US" altLang="zh-CN" sz="1800"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次训练和测试，最终返回的是这</a:t>
            </a:r>
            <a:r>
              <a:rPr lang="en-US" altLang="zh-CN" sz="1800"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个测试结果的均值。</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常把交叉验证法称为“</a:t>
            </a:r>
            <a:r>
              <a:rPr lang="en-US" altLang="zh-CN" sz="1800" b="1" dirty="0">
                <a:effectLst/>
                <a:latin typeface="Times New Roman" panose="02020603050405020304" pitchFamily="18" charset="0"/>
                <a:ea typeface="宋体" panose="02010600030101010101" pitchFamily="2" charset="-122"/>
              </a:rPr>
              <a:t>k</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折交叉验证</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(k-fold </a:t>
            </a:r>
            <a:r>
              <a:rPr lang="en-US" altLang="zh-CN" sz="1800" dirty="0" err="1">
                <a:effectLst/>
                <a:latin typeface="Times New Roman" panose="02020603050405020304" pitchFamily="18" charset="0"/>
                <a:ea typeface="宋体" panose="02010600030101010101" pitchFamily="2" charset="-122"/>
              </a:rPr>
              <a:t>crossvalidation</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最常用的取值是</a:t>
            </a:r>
            <a:r>
              <a:rPr lang="en-US" altLang="zh-CN" sz="1800" dirty="0">
                <a:effectLst/>
                <a:latin typeface="Times New Roman" panose="02020603050405020304" pitchFamily="18" charset="0"/>
                <a:ea typeface="宋体" panose="02010600030101010101" pitchFamily="2" charset="-122"/>
              </a:rPr>
              <a:t>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，此时称为</a:t>
            </a:r>
            <a:r>
              <a:rPr lang="en-US" altLang="zh-CN" sz="1800" dirty="0">
                <a:effectLst/>
                <a:latin typeface="Times New Roman" panose="02020603050405020304" pitchFamily="18" charset="0"/>
                <a:ea typeface="宋体" panose="02010600030101010101" pitchFamily="2" charset="-122"/>
              </a:rPr>
              <a:t>10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折交叉验证；其他常用的</a:t>
            </a:r>
            <a:r>
              <a:rPr lang="en-US" altLang="zh-CN" sz="1800" dirty="0">
                <a:effectLst/>
                <a:latin typeface="Times New Roman" panose="02020603050405020304" pitchFamily="18" charset="0"/>
                <a:ea typeface="宋体" panose="02010600030101010101" pitchFamily="2" charset="-122"/>
              </a:rPr>
              <a:t>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值有</a:t>
            </a:r>
            <a:r>
              <a:rPr lang="en-US" altLang="zh-CN" sz="1800" dirty="0">
                <a:effectLst/>
                <a:latin typeface="Times New Roman" panose="02020603050405020304" pitchFamily="18" charset="0"/>
                <a:ea typeface="宋体" panose="02010600030101010101" pitchFamily="2" charset="-122"/>
              </a:rPr>
              <a:t>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20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30</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决策树调参</a:t>
            </a:r>
            <a:endParaRPr lang="zh-CN" altLang="zh-CN" sz="1600" kern="100" dirty="0">
              <a:effectLst/>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A4F8623D-FA23-4F79-92C2-C13A2AE475BE}"/>
              </a:ext>
            </a:extLst>
          </p:cNvPr>
          <p:cNvSpPr txBox="1"/>
          <p:nvPr/>
        </p:nvSpPr>
        <p:spPr>
          <a:xfrm>
            <a:off x="669925" y="2470717"/>
            <a:ext cx="10850880" cy="857542"/>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我们将最小叶节点分割样本数设置为</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2~15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，然后进行</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次</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折交叉验证，对每次验证的最小叶节点分割样本数</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性能指标</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预测得分进行绘制，得到了下图的结果。我们最终选择</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3</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作为最小叶节点分割样本数。</a:t>
            </a:r>
          </a:p>
        </p:txBody>
      </p:sp>
      <p:sp>
        <p:nvSpPr>
          <p:cNvPr id="10" name="文本框 9">
            <a:extLst>
              <a:ext uri="{FF2B5EF4-FFF2-40B4-BE49-F238E27FC236}">
                <a16:creationId xmlns:a16="http://schemas.microsoft.com/office/drawing/2014/main" id="{F67FCD41-8568-4AFB-94DE-6E827DD0A583}"/>
              </a:ext>
            </a:extLst>
          </p:cNvPr>
          <p:cNvSpPr txBox="1"/>
          <p:nvPr/>
        </p:nvSpPr>
        <p:spPr>
          <a:xfrm>
            <a:off x="669924" y="2077231"/>
            <a:ext cx="5426075" cy="338554"/>
          </a:xfrm>
          <a:prstGeom prst="rect">
            <a:avLst/>
          </a:prstGeom>
          <a:noFill/>
        </p:spPr>
        <p:txBody>
          <a:bodyPr wrap="square">
            <a:spAutoFit/>
          </a:bodyPr>
          <a:lstStyle/>
          <a:p>
            <a:pPr algn="just"/>
            <a:r>
              <a:rPr lang="zh-CN" altLang="en-US" sz="1600" kern="100" dirty="0">
                <a:latin typeface="Times New Roman" panose="02020603050405020304" pitchFamily="18" charset="0"/>
                <a:ea typeface="宋体" panose="02010600030101010101" pitchFamily="2" charset="-122"/>
              </a:rPr>
              <a:t>③</a:t>
            </a:r>
            <a:r>
              <a:rPr lang="en-US" altLang="zh-CN" sz="1600" kern="100" dirty="0">
                <a:latin typeface="Times New Roman" panose="02020603050405020304" pitchFamily="18" charset="0"/>
                <a:ea typeface="宋体" panose="02010600030101010101" pitchFamily="2" charset="-122"/>
              </a:rPr>
              <a:t>. </a:t>
            </a:r>
            <a:r>
              <a:rPr lang="zh-CN" altLang="en-US" sz="1600" kern="100" dirty="0">
                <a:latin typeface="Times New Roman" panose="02020603050405020304" pitchFamily="18" charset="0"/>
                <a:ea typeface="宋体" panose="02010600030101010101" pitchFamily="2" charset="-122"/>
              </a:rPr>
              <a:t>最小叶节点分割样本数（</a:t>
            </a:r>
            <a:r>
              <a:rPr lang="en-US" altLang="zh-CN" sz="1600" kern="100" dirty="0">
                <a:latin typeface="Times New Roman" panose="02020603050405020304" pitchFamily="18" charset="0"/>
                <a:ea typeface="宋体" panose="02010600030101010101" pitchFamily="2" charset="-122"/>
              </a:rPr>
              <a:t>Minimum Samples Split</a:t>
            </a:r>
            <a:r>
              <a:rPr lang="zh-CN" altLang="en-US" sz="1600" kern="100" dirty="0">
                <a:latin typeface="Times New Roman" panose="02020603050405020304" pitchFamily="18" charset="0"/>
                <a:ea typeface="宋体" panose="02010600030101010101" pitchFamily="2" charset="-122"/>
              </a:rPr>
              <a:t>）</a:t>
            </a:r>
            <a:endParaRPr lang="zh-CN" altLang="zh-CN" sz="1600" kern="100" dirty="0">
              <a:latin typeface="Times New Roman" panose="02020603050405020304" pitchFamily="18" charset="0"/>
              <a:ea typeface="宋体" panose="02010600030101010101" pitchFamily="2" charset="-122"/>
            </a:endParaRPr>
          </a:p>
        </p:txBody>
      </p:sp>
      <p:pic>
        <p:nvPicPr>
          <p:cNvPr id="11" name="Picture">
            <a:extLst>
              <a:ext uri="{FF2B5EF4-FFF2-40B4-BE49-F238E27FC236}">
                <a16:creationId xmlns:a16="http://schemas.microsoft.com/office/drawing/2014/main" id="{2363778C-0FB7-4DC6-B0BA-C19E0277FE56}"/>
              </a:ext>
            </a:extLst>
          </p:cNvPr>
          <p:cNvPicPr/>
          <p:nvPr/>
        </p:nvPicPr>
        <p:blipFill rotWithShape="1">
          <a:blip r:embed="rId4"/>
          <a:srcRect l="7383" t="9664" r="9386" b="4566"/>
          <a:stretch/>
        </p:blipFill>
        <p:spPr bwMode="auto">
          <a:xfrm>
            <a:off x="2822557" y="3486787"/>
            <a:ext cx="6545615" cy="3324558"/>
          </a:xfrm>
          <a:prstGeom prst="rect">
            <a:avLst/>
          </a:prstGeom>
          <a:noFill/>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142029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31</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决策树调参</a:t>
            </a:r>
            <a:endParaRPr lang="zh-CN" altLang="zh-CN" sz="1600" kern="100" dirty="0">
              <a:effectLst/>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A4F8623D-FA23-4F79-92C2-C13A2AE475BE}"/>
              </a:ext>
            </a:extLst>
          </p:cNvPr>
          <p:cNvSpPr txBox="1"/>
          <p:nvPr/>
        </p:nvSpPr>
        <p:spPr>
          <a:xfrm>
            <a:off x="669925" y="2470717"/>
            <a:ext cx="10850880" cy="857542"/>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一个节点在分支后的每个子节点都必须包含至少</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Minimum Samples Leaf</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个训练样本，这个结点才允许被分支，否则分支就不会发生。</a:t>
            </a:r>
          </a:p>
        </p:txBody>
      </p:sp>
      <p:sp>
        <p:nvSpPr>
          <p:cNvPr id="10" name="文本框 9">
            <a:extLst>
              <a:ext uri="{FF2B5EF4-FFF2-40B4-BE49-F238E27FC236}">
                <a16:creationId xmlns:a16="http://schemas.microsoft.com/office/drawing/2014/main" id="{F67FCD41-8568-4AFB-94DE-6E827DD0A583}"/>
              </a:ext>
            </a:extLst>
          </p:cNvPr>
          <p:cNvSpPr txBox="1"/>
          <p:nvPr/>
        </p:nvSpPr>
        <p:spPr>
          <a:xfrm>
            <a:off x="669924" y="2077231"/>
            <a:ext cx="5426075" cy="338554"/>
          </a:xfrm>
          <a:prstGeom prst="rect">
            <a:avLst/>
          </a:prstGeom>
          <a:noFill/>
        </p:spPr>
        <p:txBody>
          <a:bodyPr wrap="square">
            <a:spAutoFit/>
          </a:bodyPr>
          <a:lstStyle/>
          <a:p>
            <a:pPr algn="just"/>
            <a:r>
              <a:rPr lang="zh-CN" altLang="en-US" sz="1600" kern="100" dirty="0">
                <a:latin typeface="Times New Roman" panose="02020603050405020304" pitchFamily="18" charset="0"/>
                <a:ea typeface="宋体" panose="02010600030101010101" pitchFamily="2" charset="-122"/>
              </a:rPr>
              <a:t>④</a:t>
            </a:r>
            <a:r>
              <a:rPr lang="en-US" altLang="zh-CN" sz="1600" kern="100" dirty="0">
                <a:latin typeface="Times New Roman" panose="02020603050405020304" pitchFamily="18" charset="0"/>
                <a:ea typeface="宋体" panose="02010600030101010101" pitchFamily="2" charset="-122"/>
              </a:rPr>
              <a:t>. </a:t>
            </a:r>
            <a:r>
              <a:rPr lang="zh-CN" altLang="en-US" sz="1600" kern="100" dirty="0">
                <a:latin typeface="Times New Roman" panose="02020603050405020304" pitchFamily="18" charset="0"/>
                <a:ea typeface="宋体" panose="02010600030101010101" pitchFamily="2" charset="-122"/>
              </a:rPr>
              <a:t>最小叶节点样例数（</a:t>
            </a:r>
            <a:r>
              <a:rPr lang="en-US" altLang="zh-CN" sz="1600" kern="100" dirty="0">
                <a:latin typeface="Times New Roman" panose="02020603050405020304" pitchFamily="18" charset="0"/>
                <a:ea typeface="宋体" panose="02010600030101010101" pitchFamily="2" charset="-122"/>
              </a:rPr>
              <a:t>Minimum Samples Leaf</a:t>
            </a:r>
            <a:r>
              <a:rPr lang="zh-CN" altLang="en-US" sz="1600" kern="100" dirty="0">
                <a:latin typeface="Times New Roman" panose="02020603050405020304" pitchFamily="18" charset="0"/>
                <a:ea typeface="宋体" panose="02010600030101010101" pitchFamily="2" charset="-122"/>
              </a:rPr>
              <a:t>）</a:t>
            </a:r>
            <a:endParaRPr lang="zh-CN" altLang="zh-CN" sz="1600" kern="100" dirty="0">
              <a:latin typeface="Times New Roman" panose="02020603050405020304" pitchFamily="18" charset="0"/>
              <a:ea typeface="宋体" panose="02010600030101010101" pitchFamily="2" charset="-122"/>
            </a:endParaRPr>
          </a:p>
        </p:txBody>
      </p:sp>
      <p:pic>
        <p:nvPicPr>
          <p:cNvPr id="11" name="Picture">
            <a:extLst>
              <a:ext uri="{FF2B5EF4-FFF2-40B4-BE49-F238E27FC236}">
                <a16:creationId xmlns:a16="http://schemas.microsoft.com/office/drawing/2014/main" id="{5A24D428-0B37-4495-843F-1DCB20EA1EB0}"/>
              </a:ext>
            </a:extLst>
          </p:cNvPr>
          <p:cNvPicPr/>
          <p:nvPr/>
        </p:nvPicPr>
        <p:blipFill rotWithShape="1">
          <a:blip r:embed="rId4"/>
          <a:srcRect l="8216" t="10389" r="9506" b="4325"/>
          <a:stretch/>
        </p:blipFill>
        <p:spPr bwMode="auto">
          <a:xfrm>
            <a:off x="5656807" y="3241099"/>
            <a:ext cx="5705378" cy="2914015"/>
          </a:xfrm>
          <a:prstGeom prst="rect">
            <a:avLst/>
          </a:prstGeom>
          <a:noFill/>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8511FF52-425A-4484-8DC3-18B02EE40766}"/>
              </a:ext>
            </a:extLst>
          </p:cNvPr>
          <p:cNvSpPr txBox="1"/>
          <p:nvPr/>
        </p:nvSpPr>
        <p:spPr>
          <a:xfrm>
            <a:off x="669924" y="3294566"/>
            <a:ext cx="4098019" cy="1679947"/>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和上面同理，我们先固定划分标准为</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Gini</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，最大深度为</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4</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，最小结点分割样本数为</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，进行参数</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次</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折交叉检验首先在</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1~100</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里查找：</a:t>
            </a:r>
          </a:p>
        </p:txBody>
      </p:sp>
    </p:spTree>
    <p:custDataLst>
      <p:tags r:id="rId1"/>
    </p:custDataLst>
    <p:extLst>
      <p:ext uri="{BB962C8B-B14F-4D97-AF65-F5344CB8AC3E}">
        <p14:creationId xmlns:p14="http://schemas.microsoft.com/office/powerpoint/2010/main" val="4182550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32</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决策树调参</a:t>
            </a:r>
            <a:endParaRPr lang="zh-CN" altLang="zh-CN" sz="1600" kern="100" dirty="0">
              <a:effectLst/>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A4F8623D-FA23-4F79-92C2-C13A2AE475BE}"/>
              </a:ext>
            </a:extLst>
          </p:cNvPr>
          <p:cNvSpPr txBox="1"/>
          <p:nvPr/>
        </p:nvSpPr>
        <p:spPr>
          <a:xfrm>
            <a:off x="669925" y="2470717"/>
            <a:ext cx="10850880" cy="446341"/>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然后再在</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0~15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里进行比较，最终选择</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3</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作为最小节点样例数。</a:t>
            </a:r>
          </a:p>
        </p:txBody>
      </p:sp>
      <p:sp>
        <p:nvSpPr>
          <p:cNvPr id="10" name="文本框 9">
            <a:extLst>
              <a:ext uri="{FF2B5EF4-FFF2-40B4-BE49-F238E27FC236}">
                <a16:creationId xmlns:a16="http://schemas.microsoft.com/office/drawing/2014/main" id="{F67FCD41-8568-4AFB-94DE-6E827DD0A583}"/>
              </a:ext>
            </a:extLst>
          </p:cNvPr>
          <p:cNvSpPr txBox="1"/>
          <p:nvPr/>
        </p:nvSpPr>
        <p:spPr>
          <a:xfrm>
            <a:off x="669924" y="2077231"/>
            <a:ext cx="5426075" cy="338554"/>
          </a:xfrm>
          <a:prstGeom prst="rect">
            <a:avLst/>
          </a:prstGeom>
          <a:noFill/>
        </p:spPr>
        <p:txBody>
          <a:bodyPr wrap="square">
            <a:spAutoFit/>
          </a:bodyPr>
          <a:lstStyle/>
          <a:p>
            <a:pPr algn="just"/>
            <a:r>
              <a:rPr lang="zh-CN" altLang="en-US" sz="1600" kern="100" dirty="0">
                <a:latin typeface="Times New Roman" panose="02020603050405020304" pitchFamily="18" charset="0"/>
                <a:ea typeface="宋体" panose="02010600030101010101" pitchFamily="2" charset="-122"/>
              </a:rPr>
              <a:t>④</a:t>
            </a:r>
            <a:r>
              <a:rPr lang="en-US" altLang="zh-CN" sz="1600" kern="100" dirty="0">
                <a:latin typeface="Times New Roman" panose="02020603050405020304" pitchFamily="18" charset="0"/>
                <a:ea typeface="宋体" panose="02010600030101010101" pitchFamily="2" charset="-122"/>
              </a:rPr>
              <a:t>. </a:t>
            </a:r>
            <a:r>
              <a:rPr lang="zh-CN" altLang="en-US" sz="1600" kern="100" dirty="0">
                <a:latin typeface="Times New Roman" panose="02020603050405020304" pitchFamily="18" charset="0"/>
                <a:ea typeface="宋体" panose="02010600030101010101" pitchFamily="2" charset="-122"/>
              </a:rPr>
              <a:t>最小叶节点样例数（</a:t>
            </a:r>
            <a:r>
              <a:rPr lang="en-US" altLang="zh-CN" sz="1600" kern="100" dirty="0">
                <a:latin typeface="Times New Roman" panose="02020603050405020304" pitchFamily="18" charset="0"/>
                <a:ea typeface="宋体" panose="02010600030101010101" pitchFamily="2" charset="-122"/>
              </a:rPr>
              <a:t>Minimum Samples Leaf</a:t>
            </a:r>
            <a:r>
              <a:rPr lang="zh-CN" altLang="en-US" sz="1600" kern="100" dirty="0">
                <a:latin typeface="Times New Roman" panose="02020603050405020304" pitchFamily="18" charset="0"/>
                <a:ea typeface="宋体" panose="02010600030101010101" pitchFamily="2" charset="-122"/>
              </a:rPr>
              <a:t>）</a:t>
            </a:r>
            <a:endParaRPr lang="zh-CN" altLang="zh-CN" sz="1600" kern="100" dirty="0">
              <a:latin typeface="Times New Roman" panose="02020603050405020304" pitchFamily="18" charset="0"/>
              <a:ea typeface="宋体" panose="02010600030101010101" pitchFamily="2" charset="-122"/>
            </a:endParaRPr>
          </a:p>
        </p:txBody>
      </p:sp>
      <p:pic>
        <p:nvPicPr>
          <p:cNvPr id="13" name="Picture">
            <a:extLst>
              <a:ext uri="{FF2B5EF4-FFF2-40B4-BE49-F238E27FC236}">
                <a16:creationId xmlns:a16="http://schemas.microsoft.com/office/drawing/2014/main" id="{D3B7EA19-8A96-4B04-B600-B0F6982B562D}"/>
              </a:ext>
            </a:extLst>
          </p:cNvPr>
          <p:cNvPicPr/>
          <p:nvPr/>
        </p:nvPicPr>
        <p:blipFill rotWithShape="1">
          <a:blip r:embed="rId4"/>
          <a:srcRect l="8097" t="9991" r="9347" b="4624"/>
          <a:stretch/>
        </p:blipFill>
        <p:spPr bwMode="auto">
          <a:xfrm>
            <a:off x="2629700" y="2971990"/>
            <a:ext cx="6931330" cy="3652463"/>
          </a:xfrm>
          <a:prstGeom prst="rect">
            <a:avLst/>
          </a:prstGeom>
          <a:noFill/>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4097656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33</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决策树调参</a:t>
            </a:r>
            <a:endParaRPr lang="zh-CN" altLang="zh-CN" sz="1600" kern="100" dirty="0">
              <a:effectLst/>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A4F8623D-FA23-4F79-92C2-C13A2AE475BE}"/>
              </a:ext>
            </a:extLst>
          </p:cNvPr>
          <p:cNvSpPr txBox="1"/>
          <p:nvPr/>
        </p:nvSpPr>
        <p:spPr>
          <a:xfrm>
            <a:off x="669925" y="1965757"/>
            <a:ext cx="10850880" cy="446341"/>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我们将改进过的参数与为改进前对比，选用</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5*5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折交叉验证，比较准确率，得到如下结果：</a:t>
            </a:r>
          </a:p>
        </p:txBody>
      </p:sp>
      <p:pic>
        <p:nvPicPr>
          <p:cNvPr id="11" name="Picture">
            <a:extLst>
              <a:ext uri="{FF2B5EF4-FFF2-40B4-BE49-F238E27FC236}">
                <a16:creationId xmlns:a16="http://schemas.microsoft.com/office/drawing/2014/main" id="{86F97DD8-1095-43B4-A8DB-3EFA0547A194}"/>
              </a:ext>
            </a:extLst>
          </p:cNvPr>
          <p:cNvPicPr/>
          <p:nvPr/>
        </p:nvPicPr>
        <p:blipFill rotWithShape="1">
          <a:blip r:embed="rId4"/>
          <a:srcRect t="9313"/>
          <a:stretch/>
        </p:blipFill>
        <p:spPr bwMode="auto">
          <a:xfrm>
            <a:off x="2935255" y="2483659"/>
            <a:ext cx="6321490" cy="4299637"/>
          </a:xfrm>
          <a:prstGeom prst="rect">
            <a:avLst/>
          </a:prstGeom>
          <a:noFill/>
          <a:ln>
            <a:noFill/>
          </a:ln>
          <a:extLst>
            <a:ext uri="{53640926-AAD7-44D8-BBD7-CCE9431645EC}">
              <a14:shadowObscured xmlns:a14="http://schemas.microsoft.com/office/drawing/2010/main"/>
            </a:ext>
          </a:extLst>
        </p:spPr>
      </p:pic>
      <p:sp>
        <p:nvSpPr>
          <p:cNvPr id="12" name="矩形 11">
            <a:extLst>
              <a:ext uri="{FF2B5EF4-FFF2-40B4-BE49-F238E27FC236}">
                <a16:creationId xmlns:a16="http://schemas.microsoft.com/office/drawing/2014/main" id="{7C4C675E-B664-4D4A-AB0D-44AC6A17BF28}"/>
              </a:ext>
            </a:extLst>
          </p:cNvPr>
          <p:cNvSpPr/>
          <p:nvPr/>
        </p:nvSpPr>
        <p:spPr>
          <a:xfrm>
            <a:off x="9816492" y="3429000"/>
            <a:ext cx="1704313"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宋体" panose="02010600030101010101" pitchFamily="2" charset="-122"/>
              </a:rPr>
              <a:t>准确率：</a:t>
            </a:r>
            <a:r>
              <a:rPr lang="en-US" altLang="zh-CN" kern="100" dirty="0">
                <a:latin typeface="Times New Roman" panose="02020603050405020304" pitchFamily="18" charset="0"/>
                <a:ea typeface="宋体" panose="02010600030101010101" pitchFamily="2" charset="-122"/>
                <a:cs typeface="宋体" panose="02010600030101010101" pitchFamily="2" charset="-122"/>
              </a:rPr>
              <a:t>95.2%</a:t>
            </a:r>
            <a:endParaRPr lang="zh-CN" altLang="en-US" dirty="0"/>
          </a:p>
        </p:txBody>
      </p:sp>
    </p:spTree>
    <p:custDataLst>
      <p:tags r:id="rId1"/>
    </p:custDataLst>
    <p:extLst>
      <p:ext uri="{BB962C8B-B14F-4D97-AF65-F5344CB8AC3E}">
        <p14:creationId xmlns:p14="http://schemas.microsoft.com/office/powerpoint/2010/main" val="1858704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34</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决策树调参</a:t>
            </a:r>
            <a:endParaRPr lang="zh-CN" altLang="zh-CN" sz="1600" kern="100" dirty="0">
              <a:effectLst/>
              <a:latin typeface="Times New Roman" panose="02020603050405020304" pitchFamily="18" charset="0"/>
              <a:ea typeface="宋体" panose="02010600030101010101" pitchFamily="2" charset="-122"/>
            </a:endParaRPr>
          </a:p>
        </p:txBody>
      </p:sp>
      <p:sp>
        <p:nvSpPr>
          <p:cNvPr id="12" name="矩形 11">
            <a:extLst>
              <a:ext uri="{FF2B5EF4-FFF2-40B4-BE49-F238E27FC236}">
                <a16:creationId xmlns:a16="http://schemas.microsoft.com/office/drawing/2014/main" id="{7C4C675E-B664-4D4A-AB0D-44AC6A17BF28}"/>
              </a:ext>
            </a:extLst>
          </p:cNvPr>
          <p:cNvSpPr/>
          <p:nvPr/>
        </p:nvSpPr>
        <p:spPr>
          <a:xfrm>
            <a:off x="9816492" y="3429000"/>
            <a:ext cx="1704313"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宋体" panose="02010600030101010101" pitchFamily="2" charset="-122"/>
              </a:rPr>
              <a:t>准确率：</a:t>
            </a:r>
            <a:r>
              <a:rPr lang="en-US" altLang="zh-CN" kern="100" dirty="0">
                <a:latin typeface="Times New Roman" panose="02020603050405020304" pitchFamily="18" charset="0"/>
                <a:ea typeface="宋体" panose="02010600030101010101" pitchFamily="2" charset="-122"/>
                <a:cs typeface="宋体" panose="02010600030101010101" pitchFamily="2" charset="-122"/>
              </a:rPr>
              <a:t>97.1%</a:t>
            </a:r>
            <a:endParaRPr lang="zh-CN" altLang="en-US" dirty="0"/>
          </a:p>
        </p:txBody>
      </p:sp>
      <p:sp>
        <p:nvSpPr>
          <p:cNvPr id="10" name="文本框 9">
            <a:extLst>
              <a:ext uri="{FF2B5EF4-FFF2-40B4-BE49-F238E27FC236}">
                <a16:creationId xmlns:a16="http://schemas.microsoft.com/office/drawing/2014/main" id="{9551BCCA-8D70-4D44-8292-96FD58F3E499}"/>
              </a:ext>
            </a:extLst>
          </p:cNvPr>
          <p:cNvSpPr txBox="1"/>
          <p:nvPr/>
        </p:nvSpPr>
        <p:spPr>
          <a:xfrm>
            <a:off x="669925" y="1965757"/>
            <a:ext cx="10850880" cy="446341"/>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改进后：</a:t>
            </a:r>
          </a:p>
        </p:txBody>
      </p:sp>
      <p:pic>
        <p:nvPicPr>
          <p:cNvPr id="13" name="Picture">
            <a:extLst>
              <a:ext uri="{FF2B5EF4-FFF2-40B4-BE49-F238E27FC236}">
                <a16:creationId xmlns:a16="http://schemas.microsoft.com/office/drawing/2014/main" id="{4B8E7D0C-120F-4CAD-828F-5686D2FC7676}"/>
              </a:ext>
            </a:extLst>
          </p:cNvPr>
          <p:cNvPicPr/>
          <p:nvPr/>
        </p:nvPicPr>
        <p:blipFill rotWithShape="1">
          <a:blip r:embed="rId4"/>
          <a:srcRect t="9737"/>
          <a:stretch/>
        </p:blipFill>
        <p:spPr bwMode="auto">
          <a:xfrm>
            <a:off x="2933628" y="2525647"/>
            <a:ext cx="6324743" cy="4281515"/>
          </a:xfrm>
          <a:prstGeom prst="rect">
            <a:avLst/>
          </a:prstGeom>
          <a:noFill/>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613066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35</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决策树调参</a:t>
            </a:r>
            <a:endParaRPr lang="zh-CN" altLang="zh-CN" sz="1600" kern="100" dirty="0">
              <a:effectLst/>
              <a:latin typeface="Times New Roman" panose="02020603050405020304" pitchFamily="18" charset="0"/>
              <a:ea typeface="宋体" panose="02010600030101010101" pitchFamily="2" charset="-122"/>
            </a:endParaRPr>
          </a:p>
        </p:txBody>
      </p:sp>
      <p:pic>
        <p:nvPicPr>
          <p:cNvPr id="11" name="Picture">
            <a:extLst>
              <a:ext uri="{FF2B5EF4-FFF2-40B4-BE49-F238E27FC236}">
                <a16:creationId xmlns:a16="http://schemas.microsoft.com/office/drawing/2014/main" id="{DD7A47A9-95ED-4F27-9605-A4A1808780A8}"/>
              </a:ext>
            </a:extLst>
          </p:cNvPr>
          <p:cNvPicPr/>
          <p:nvPr/>
        </p:nvPicPr>
        <p:blipFill>
          <a:blip r:embed="rId4"/>
          <a:stretch>
            <a:fillRect/>
          </a:stretch>
        </p:blipFill>
        <p:spPr bwMode="auto">
          <a:xfrm>
            <a:off x="2660002" y="1945068"/>
            <a:ext cx="6871996" cy="4614054"/>
          </a:xfrm>
          <a:prstGeom prst="rect">
            <a:avLst/>
          </a:prstGeom>
          <a:noFill/>
          <a:ln w="9525">
            <a:noFill/>
            <a:headEnd/>
            <a:tailEnd/>
          </a:ln>
        </p:spPr>
      </p:pic>
      <p:sp>
        <p:nvSpPr>
          <p:cNvPr id="12" name="文本框 11">
            <a:extLst>
              <a:ext uri="{FF2B5EF4-FFF2-40B4-BE49-F238E27FC236}">
                <a16:creationId xmlns:a16="http://schemas.microsoft.com/office/drawing/2014/main" id="{4F06E7E1-D51A-4F7E-8980-732A6F62B474}"/>
              </a:ext>
            </a:extLst>
          </p:cNvPr>
          <p:cNvSpPr txBox="1"/>
          <p:nvPr/>
        </p:nvSpPr>
        <p:spPr>
          <a:xfrm>
            <a:off x="669925" y="1965757"/>
            <a:ext cx="10850880" cy="446341"/>
          </a:xfrm>
          <a:prstGeom prst="rect">
            <a:avLst/>
          </a:prstGeom>
          <a:noFill/>
        </p:spPr>
        <p:txBody>
          <a:bodyPr wrap="square">
            <a:spAutoFit/>
          </a:bodyPr>
          <a:lstStyle/>
          <a:p>
            <a:pPr indent="304800" algn="just">
              <a:lnSpc>
                <a:spcPct val="167000"/>
              </a:lnSpc>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最终参数优化后生成的树为：</a:t>
            </a:r>
          </a:p>
        </p:txBody>
      </p:sp>
    </p:spTree>
    <p:custDataLst>
      <p:tags r:id="rId1"/>
    </p:custDataLst>
    <p:extLst>
      <p:ext uri="{BB962C8B-B14F-4D97-AF65-F5344CB8AC3E}">
        <p14:creationId xmlns:p14="http://schemas.microsoft.com/office/powerpoint/2010/main" val="1485302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36</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决策树剪枝</a:t>
            </a:r>
            <a:endParaRPr lang="zh-CN" altLang="zh-CN" sz="1600" kern="100" dirty="0">
              <a:effectLst/>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F06E7E1-D51A-4F7E-8980-732A6F62B474}"/>
                  </a:ext>
                </a:extLst>
              </p:cNvPr>
              <p:cNvSpPr txBox="1"/>
              <p:nvPr/>
            </p:nvSpPr>
            <p:spPr>
              <a:xfrm>
                <a:off x="669925" y="1965757"/>
                <a:ext cx="10850880" cy="3738459"/>
              </a:xfrm>
              <a:prstGeom prst="rect">
                <a:avLst/>
              </a:prstGeom>
              <a:noFill/>
            </p:spPr>
            <p:txBody>
              <a:bodyPr wrap="square">
                <a:spAutoFit/>
              </a:bodyPr>
              <a:lstStyle/>
              <a:p>
                <a:pPr indent="304800" algn="just">
                  <a:lnSpc>
                    <a:spcPct val="167000"/>
                  </a:lnSpc>
                  <a:spcAft>
                    <a:spcPts val="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决策树的剪枝往往通过极小化决策树整体的损失函数或代价函数来实现。</a:t>
                </a:r>
                <a:endParaRPr lang="en-US" altLang="zh-CN" sz="1600" i="1" kern="100" dirty="0">
                  <a:latin typeface="Cambria Math" panose="02040503050406030204" pitchFamily="18" charset="0"/>
                  <a:ea typeface="Cambria Math" panose="02040503050406030204" pitchFamily="18" charset="0"/>
                  <a:cs typeface="宋体" panose="02010600030101010101" pitchFamily="2" charset="-122"/>
                </a:endParaRPr>
              </a:p>
              <a:p>
                <a:pPr indent="304800" algn="just">
                  <a:lnSpc>
                    <a:spcPct val="167000"/>
                  </a:lnSpc>
                  <a:spcAft>
                    <a:spcPts val="0"/>
                  </a:spcAft>
                </a:pPr>
                <a14:m>
                  <m:oMathPara xmlns:m="http://schemas.openxmlformats.org/officeDocument/2006/math">
                    <m:oMathParaPr>
                      <m:jc m:val="centerGroup"/>
                    </m:oMathParaPr>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kern="100">
                              <a:latin typeface="Cambria Math" panose="02040503050406030204" pitchFamily="18" charset="0"/>
                              <a:ea typeface="宋体" panose="02010600030101010101" pitchFamily="2" charset="-122"/>
                              <a:cs typeface="宋体" panose="02010600030101010101" pitchFamily="2" charset="-122"/>
                            </a:rPr>
                            <m:t>𝐶</m:t>
                          </m:r>
                        </m:e>
                        <m:sub>
                          <m:r>
                            <a:rPr lang="en-US" altLang="zh-CN" sz="1600" i="1" kern="100">
                              <a:latin typeface="Cambria Math" panose="02040503050406030204" pitchFamily="18" charset="0"/>
                              <a:ea typeface="宋体" panose="02010600030101010101" pitchFamily="2" charset="-122"/>
                              <a:cs typeface="宋体" panose="02010600030101010101" pitchFamily="2" charset="-122"/>
                            </a:rPr>
                            <m:t>𝛼</m:t>
                          </m:r>
                        </m:sub>
                      </m:sSub>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𝑇</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𝐶</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𝑇</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𝛼</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𝑇</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zh-CN" sz="1200" kern="100" dirty="0">
                  <a:latin typeface="Times New Roman" panose="02020603050405020304" pitchFamily="18" charset="0"/>
                  <a:ea typeface="宋体" panose="02010600030101010101" pitchFamily="2" charset="-122"/>
                </a:endParaRPr>
              </a:p>
              <a:p>
                <a:pPr indent="304800" algn="just">
                  <a:lnSpc>
                    <a:spcPct val="167000"/>
                  </a:lnSpc>
                  <a:spcAft>
                    <a:spcPts val="0"/>
                  </a:spcAft>
                </a:pP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式中</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宋体" panose="02010600030101010101" pitchFamily="2" charset="-122"/>
                      </a:rPr>
                      <m:t>𝐶</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𝑇</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表示模型对训练数据的预测误差</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即模型与训练数据的拟合程度， </a:t>
                </a:r>
                <a14:m>
                  <m:oMath xmlns:m="http://schemas.openxmlformats.org/officeDocument/2006/math">
                    <m:r>
                      <a:rPr lang="en-US" altLang="zh-CN" sz="1600" kern="100">
                        <a:latin typeface="Cambria Math" panose="02040503050406030204" pitchFamily="18" charset="0"/>
                        <a:ea typeface="宋体" panose="02010600030101010101" pitchFamily="2" charset="-122"/>
                        <a:cs typeface="宋体" panose="02010600030101010101" pitchFamily="2" charset="-122"/>
                      </a:rPr>
                      <m:t>|</m:t>
                    </m:r>
                    <m:r>
                      <a:rPr lang="en-US" altLang="zh-CN" sz="1600" i="1" kern="100">
                        <a:latin typeface="Cambria Math" panose="02040503050406030204" pitchFamily="18" charset="0"/>
                        <a:ea typeface="宋体" panose="02010600030101010101" pitchFamily="2" charset="-122"/>
                        <a:cs typeface="宋体" panose="02010600030101010101" pitchFamily="2" charset="-122"/>
                      </a:rPr>
                      <m:t>𝑇</m:t>
                    </m:r>
                    <m:r>
                      <a:rPr lang="en-US" altLang="zh-CN" sz="1600" kern="100">
                        <a:latin typeface="Cambria Math" panose="02040503050406030204" pitchFamily="18" charset="0"/>
                        <a:ea typeface="宋体" panose="02010600030101010101" pitchFamily="2" charset="-122"/>
                        <a:cs typeface="宋体" panose="02010600030101010101" pitchFamily="2" charset="-122"/>
                      </a:rPr>
                      <m:t>|</m:t>
                    </m:r>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表示模型复杂度，参数 </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宋体" panose="02010600030101010101" pitchFamily="2" charset="-122"/>
                      </a:rPr>
                      <m:t>𝛼</m:t>
                    </m:r>
                    <m:r>
                      <a:rPr lang="en-US" altLang="zh-CN" sz="1600" kern="100">
                        <a:latin typeface="Cambria Math" panose="02040503050406030204" pitchFamily="18" charset="0"/>
                        <a:ea typeface="宋体" panose="02010600030101010101" pitchFamily="2" charset="-122"/>
                        <a:cs typeface="宋体" panose="02010600030101010101" pitchFamily="2" charset="-122"/>
                      </a:rPr>
                      <m:t>≥0</m:t>
                    </m:r>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控制两者之间的影响。</a:t>
                </a:r>
                <a:r>
                  <a:rPr lang="zh-CN"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较大的 </a:t>
                </a:r>
                <a14:m>
                  <m:oMath xmlns:m="http://schemas.openxmlformats.org/officeDocument/2006/math">
                    <m:r>
                      <a:rPr lang="en-US" altLang="zh-CN" sz="1600" b="1"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𝜶</m:t>
                    </m:r>
                  </m:oMath>
                </a14:m>
                <a:r>
                  <a:rPr lang="en-US"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 </a:t>
                </a:r>
                <a:r>
                  <a:rPr lang="zh-CN"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促使选择较筒单的树</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a:t>
                </a:r>
                <a:r>
                  <a:rPr lang="zh-CN"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较小的 </a:t>
                </a:r>
                <a14:m>
                  <m:oMath xmlns:m="http://schemas.openxmlformats.org/officeDocument/2006/math">
                    <m:r>
                      <a:rPr lang="en-US" altLang="zh-CN" sz="1600" b="1"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𝜶</m:t>
                    </m:r>
                  </m:oMath>
                </a14:m>
                <a:r>
                  <a:rPr lang="en-US"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 </a:t>
                </a:r>
                <a:r>
                  <a:rPr lang="zh-CN"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促使选择较复杂的树</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宋体" panose="02010600030101010101" pitchFamily="2" charset="-122"/>
                      </a:rPr>
                      <m:t>𝛼</m:t>
                    </m:r>
                    <m:r>
                      <a:rPr lang="en-US" altLang="zh-CN" sz="1600" i="1" kern="100">
                        <a:latin typeface="Cambria Math" panose="02040503050406030204" pitchFamily="18" charset="0"/>
                        <a:ea typeface="宋体" panose="02010600030101010101" pitchFamily="2" charset="-122"/>
                        <a:cs typeface="宋体" panose="02010600030101010101" pitchFamily="2" charset="-122"/>
                      </a:rPr>
                      <m:t>=0</m:t>
                    </m:r>
                  </m:oMath>
                </a14:m>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意味着只考虑模型与训练数据的拟合程度</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zh-CN" sz="1600" kern="100" dirty="0">
                    <a:latin typeface="Times New Roman" panose="02020603050405020304" pitchFamily="18" charset="0"/>
                    <a:ea typeface="宋体" panose="02010600030101010101" pitchFamily="2" charset="-122"/>
                    <a:cs typeface="宋体" panose="02010600030101010101" pitchFamily="2" charset="-122"/>
                  </a:rPr>
                  <a:t>不考虑模型的复杂度。</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spcAft>
                    <a:spcPts val="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剪枝</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 </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就是当 </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α </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确定时，选择损失函数最小的模型，即损失函数最小的子树。当 </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α </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值确定时，</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子树越大，往往与训练数据的拟合越好，但是模型的复杂度就越高</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；相反，</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子树越小，模型的复杂度就越低，但是往往与训练数据的拟合不好</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。损失函数正好表示了对两者的平衡。</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7000"/>
                  </a:lnSpc>
                  <a:spcAft>
                    <a:spcPts val="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我们只要计算出</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α </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值，就可以确定剪枝的程度。</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p:txBody>
          </p:sp>
        </mc:Choice>
        <mc:Fallback xmlns="">
          <p:sp>
            <p:nvSpPr>
              <p:cNvPr id="12" name="文本框 11">
                <a:extLst>
                  <a:ext uri="{FF2B5EF4-FFF2-40B4-BE49-F238E27FC236}">
                    <a16:creationId xmlns:a16="http://schemas.microsoft.com/office/drawing/2014/main" id="{4F06E7E1-D51A-4F7E-8980-732A6F62B474}"/>
                  </a:ext>
                </a:extLst>
              </p:cNvPr>
              <p:cNvSpPr txBox="1">
                <a:spLocks noRot="1" noChangeAspect="1" noMove="1" noResize="1" noEditPoints="1" noAdjustHandles="1" noChangeArrowheads="1" noChangeShapeType="1" noTextEdit="1"/>
              </p:cNvSpPr>
              <p:nvPr/>
            </p:nvSpPr>
            <p:spPr>
              <a:xfrm>
                <a:off x="669925" y="1965757"/>
                <a:ext cx="10850880" cy="3738459"/>
              </a:xfrm>
              <a:prstGeom prst="rect">
                <a:avLst/>
              </a:prstGeom>
              <a:blipFill>
                <a:blip r:embed="rId4"/>
                <a:stretch>
                  <a:fillRect l="-337" r="-2079" b="-1140"/>
                </a:stretch>
              </a:blipFill>
            </p:spPr>
            <p:txBody>
              <a:bodyPr/>
              <a:lstStyle/>
              <a:p>
                <a:r>
                  <a:rPr lang="zh-CN" altLang="en-US">
                    <a:noFill/>
                  </a:rPr>
                  <a:t> </a:t>
                </a:r>
              </a:p>
            </p:txBody>
          </p:sp>
        </mc:Fallback>
      </mc:AlternateContent>
      <p:sp>
        <p:nvSpPr>
          <p:cNvPr id="7" name="TextBox 4">
            <a:extLst>
              <a:ext uri="{FF2B5EF4-FFF2-40B4-BE49-F238E27FC236}">
                <a16:creationId xmlns:a16="http://schemas.microsoft.com/office/drawing/2014/main" id="{010E4082-8186-4608-A5E3-F17212D670CB}"/>
              </a:ext>
            </a:extLst>
          </p:cNvPr>
          <p:cNvSpPr txBox="1"/>
          <p:nvPr/>
        </p:nvSpPr>
        <p:spPr>
          <a:xfrm>
            <a:off x="669924" y="6278245"/>
            <a:ext cx="7979553" cy="307777"/>
          </a:xfrm>
          <a:prstGeom prst="rect">
            <a:avLst/>
          </a:prstGeom>
          <a:noFill/>
        </p:spPr>
        <p:txBody>
          <a:bodyPr wrap="square" rtlCol="0">
            <a:spAutoFit/>
          </a:bodyPr>
          <a:lstStyle/>
          <a:p>
            <a:r>
              <a:rPr lang="en-US" altLang="zh-CN" sz="1400" b="1" dirty="0">
                <a:solidFill>
                  <a:srgbClr val="0563C1"/>
                </a:solidFill>
                <a:latin typeface="宋体" panose="02010600030101010101" pitchFamily="2" charset="-122"/>
                <a:ea typeface="宋体" panose="02010600030101010101" pitchFamily="2" charset="-122"/>
                <a:cs typeface="宋体" panose="02010600030101010101" pitchFamily="2" charset="-122"/>
                <a:hlinkClick r:id="rId5"/>
              </a:rPr>
              <a:t>Post pruning decision trees with cost complexity pruning. </a:t>
            </a:r>
            <a:endParaRPr lang="zh-CN" altLang="en-US" sz="1050" b="1" dirty="0"/>
          </a:p>
        </p:txBody>
      </p:sp>
    </p:spTree>
    <p:custDataLst>
      <p:tags r:id="rId1"/>
    </p:custDataLst>
    <p:extLst>
      <p:ext uri="{BB962C8B-B14F-4D97-AF65-F5344CB8AC3E}">
        <p14:creationId xmlns:p14="http://schemas.microsoft.com/office/powerpoint/2010/main" val="1892093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37</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性别分类器</a:t>
            </a:r>
            <a:endParaRPr lang="zh-CN" dirty="0">
              <a:solidFill>
                <a:srgbClr val="003376"/>
              </a:solidFill>
              <a:latin typeface="Times New Roman" panose="02020603050405020304" charset="0"/>
              <a:cs typeface="Times New Roman" panose="02020603050405020304" charset="0"/>
            </a:endParaRPr>
          </a:p>
        </p:txBody>
      </p:sp>
      <p:sp>
        <p:nvSpPr>
          <p:cNvPr id="6" name="文本框 5">
            <a:extLst>
              <a:ext uri="{FF2B5EF4-FFF2-40B4-BE49-F238E27FC236}">
                <a16:creationId xmlns:a16="http://schemas.microsoft.com/office/drawing/2014/main" id="{7D7435CC-5B51-4E60-B6F1-21F16548212D}"/>
              </a:ext>
            </a:extLst>
          </p:cNvPr>
          <p:cNvSpPr txBox="1"/>
          <p:nvPr/>
        </p:nvSpPr>
        <p:spPr>
          <a:xfrm>
            <a:off x="669925" y="1390543"/>
            <a:ext cx="2091936"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决策树剪枝</a:t>
            </a:r>
            <a:endParaRPr lang="zh-CN" altLang="zh-CN" sz="1600" kern="100" dirty="0">
              <a:effectLst/>
              <a:latin typeface="Times New Roman" panose="02020603050405020304" pitchFamily="18" charset="0"/>
              <a:ea typeface="宋体" panose="02010600030101010101" pitchFamily="2" charset="-122"/>
            </a:endParaRPr>
          </a:p>
        </p:txBody>
      </p:sp>
      <p:pic>
        <p:nvPicPr>
          <p:cNvPr id="7" name="Picture">
            <a:extLst>
              <a:ext uri="{FF2B5EF4-FFF2-40B4-BE49-F238E27FC236}">
                <a16:creationId xmlns:a16="http://schemas.microsoft.com/office/drawing/2014/main" id="{FA837792-1B1C-42DD-8939-135EA9370DE9}"/>
              </a:ext>
            </a:extLst>
          </p:cNvPr>
          <p:cNvPicPr/>
          <p:nvPr/>
        </p:nvPicPr>
        <p:blipFill>
          <a:blip r:embed="rId4"/>
          <a:stretch>
            <a:fillRect/>
          </a:stretch>
        </p:blipFill>
        <p:spPr bwMode="auto">
          <a:xfrm>
            <a:off x="2829508" y="1852208"/>
            <a:ext cx="6532984" cy="4898960"/>
          </a:xfrm>
          <a:prstGeom prst="rect">
            <a:avLst/>
          </a:prstGeom>
          <a:noFill/>
          <a:ln w="9525">
            <a:noFill/>
            <a:headEnd/>
            <a:tailEnd/>
          </a:ln>
        </p:spPr>
      </p:pic>
    </p:spTree>
    <p:custDataLst>
      <p:tags r:id="rId1"/>
    </p:custDataLst>
    <p:extLst>
      <p:ext uri="{BB962C8B-B14F-4D97-AF65-F5344CB8AC3E}">
        <p14:creationId xmlns:p14="http://schemas.microsoft.com/office/powerpoint/2010/main" val="2564226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38</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2256777"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数据预处理</a:t>
            </a:r>
            <a:endParaRPr lang="zh-CN" altLang="zh-CN" sz="1600" kern="100" dirty="0">
              <a:effectLst/>
              <a:latin typeface="Times New Roman" panose="02020603050405020304" pitchFamily="18" charset="0"/>
              <a:ea typeface="宋体" panose="02010600030101010101" pitchFamily="2" charset="-122"/>
            </a:endParaRPr>
          </a:p>
        </p:txBody>
      </p:sp>
      <p:sp>
        <p:nvSpPr>
          <p:cNvPr id="26" name="文本框 25">
            <a:extLst>
              <a:ext uri="{FF2B5EF4-FFF2-40B4-BE49-F238E27FC236}">
                <a16:creationId xmlns:a16="http://schemas.microsoft.com/office/drawing/2014/main" id="{3A1878CF-D86F-4B8F-8260-8F3BAD1F318B}"/>
              </a:ext>
            </a:extLst>
          </p:cNvPr>
          <p:cNvSpPr txBox="1"/>
          <p:nvPr/>
        </p:nvSpPr>
        <p:spPr>
          <a:xfrm>
            <a:off x="669924" y="1852208"/>
            <a:ext cx="5908395" cy="2641877"/>
          </a:xfrm>
          <a:prstGeom prst="rect">
            <a:avLst/>
          </a:prstGeom>
          <a:noFill/>
        </p:spPr>
        <p:txBody>
          <a:bodyPr wrap="square">
            <a:spAutoFit/>
          </a:bodyPr>
          <a:lstStyle/>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由于籍贯是新的分类量，原始数据较复杂，存在部分错误的“脏”数据，还有不同标准的籍贯信息。在分类的第一步对所有的籍贯信息进行整理是十分有必要的。</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我们使用高德地图开发者</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API</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，考虑数据库规模以及实际填表情况，我们只调用全中国所有</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市级及以上行政单位信息</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。接口返回</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JSON</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格式信息，如下图所示。</a:t>
            </a:r>
            <a:endPar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endParaRPr>
          </a:p>
        </p:txBody>
      </p:sp>
      <p:pic>
        <p:nvPicPr>
          <p:cNvPr id="8" name="Picture">
            <a:extLst>
              <a:ext uri="{FF2B5EF4-FFF2-40B4-BE49-F238E27FC236}">
                <a16:creationId xmlns:a16="http://schemas.microsoft.com/office/drawing/2014/main" id="{099629D7-38FC-4B74-8438-7EDE3D0A0A4A}"/>
              </a:ext>
            </a:extLst>
          </p:cNvPr>
          <p:cNvPicPr/>
          <p:nvPr/>
        </p:nvPicPr>
        <p:blipFill>
          <a:blip r:embed="rId4"/>
          <a:stretch>
            <a:fillRect/>
          </a:stretch>
        </p:blipFill>
        <p:spPr bwMode="auto">
          <a:xfrm>
            <a:off x="7069033" y="1249790"/>
            <a:ext cx="3409244" cy="5197365"/>
          </a:xfrm>
          <a:prstGeom prst="rect">
            <a:avLst/>
          </a:prstGeom>
          <a:noFill/>
          <a:ln w="9525">
            <a:noFill/>
            <a:headEnd/>
            <a:tailEnd/>
          </a:ln>
        </p:spPr>
      </p:pic>
    </p:spTree>
    <p:custDataLst>
      <p:tags r:id="rId1"/>
    </p:custDataLst>
    <p:extLst>
      <p:ext uri="{BB962C8B-B14F-4D97-AF65-F5344CB8AC3E}">
        <p14:creationId xmlns:p14="http://schemas.microsoft.com/office/powerpoint/2010/main" val="2972830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39</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2256777"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数据预处理</a:t>
            </a:r>
            <a:endParaRPr lang="zh-CN" altLang="zh-CN" sz="1600" kern="100" dirty="0">
              <a:effectLst/>
              <a:latin typeface="Times New Roman" panose="02020603050405020304" pitchFamily="18" charset="0"/>
              <a:ea typeface="宋体" panose="02010600030101010101" pitchFamily="2" charset="-122"/>
            </a:endParaRPr>
          </a:p>
        </p:txBody>
      </p:sp>
      <p:sp>
        <p:nvSpPr>
          <p:cNvPr id="26" name="文本框 25">
            <a:extLst>
              <a:ext uri="{FF2B5EF4-FFF2-40B4-BE49-F238E27FC236}">
                <a16:creationId xmlns:a16="http://schemas.microsoft.com/office/drawing/2014/main" id="{3A1878CF-D86F-4B8F-8260-8F3BAD1F318B}"/>
              </a:ext>
            </a:extLst>
          </p:cNvPr>
          <p:cNvSpPr txBox="1"/>
          <p:nvPr/>
        </p:nvSpPr>
        <p:spPr>
          <a:xfrm>
            <a:off x="669925" y="1852208"/>
            <a:ext cx="5207554" cy="4021870"/>
          </a:xfrm>
          <a:prstGeom prst="rect">
            <a:avLst/>
          </a:prstGeom>
          <a:noFill/>
        </p:spPr>
        <p:txBody>
          <a:bodyPr wrap="square">
            <a:spAutoFit/>
          </a:bodyPr>
          <a:lstStyle/>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我们对</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JSON</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数据进行提取，并按照中文习惯重新构建地理字典。</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在中文里，我们习惯将籍贯信息后面的省、市、自治区、特别行政区等进行简写，如“江苏省南京市”我们一般直接写成“江苏南京”。</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所以我们的字典里将相关信息删去，这样构建字典不仅可以为后面正则匹配提高准确率，还可以减小数据库规模。我们将构建好的数据库以</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JSON</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格式文件保存在本地，这样下次调用就无需再请求</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API</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a:t>
            </a:r>
            <a:endParaRPr lang="en-US" altLang="zh-CN" sz="1600"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 name="Rectangle 1">
            <a:extLst>
              <a:ext uri="{FF2B5EF4-FFF2-40B4-BE49-F238E27FC236}">
                <a16:creationId xmlns:a16="http://schemas.microsoft.com/office/drawing/2014/main" id="{42F4EFD6-21AA-4ED7-B4AA-9B78A52DD115}"/>
              </a:ext>
            </a:extLst>
          </p:cNvPr>
          <p:cNvSpPr>
            <a:spLocks noChangeArrowheads="1"/>
          </p:cNvSpPr>
          <p:nvPr/>
        </p:nvSpPr>
        <p:spPr bwMode="auto">
          <a:xfrm>
            <a:off x="6314523" y="1261568"/>
            <a:ext cx="4788906" cy="518558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ts val="2100"/>
              </a:lnSpc>
              <a:spcBef>
                <a:spcPct val="0"/>
              </a:spcBef>
              <a:spcAft>
                <a:spcPct val="0"/>
              </a:spcAft>
              <a:buClrTx/>
              <a:buSzTx/>
              <a:buFontTx/>
              <a:buNone/>
              <a:tabLst/>
            </a:pPr>
            <a:r>
              <a:rPr kumimoji="0" lang="zh-CN" altLang="zh-CN" sz="1500" b="0" i="0" u="none" strike="noStrike" cap="none" normalizeH="0" baseline="0" dirty="0">
                <a:ln>
                  <a:noFill/>
                </a:ln>
                <a:solidFill>
                  <a:srgbClr val="A9B7C6"/>
                </a:solidFill>
                <a:effectLst/>
                <a:latin typeface="Arial Unicode MS"/>
                <a:ea typeface="JetBrains Mono"/>
              </a:rPr>
              <a:t>names = str(i[</a:t>
            </a:r>
            <a:r>
              <a:rPr kumimoji="0" lang="zh-CN" altLang="zh-CN" sz="1500" b="0" i="0" u="none" strike="noStrike" cap="none" normalizeH="0" baseline="0" dirty="0">
                <a:ln>
                  <a:noFill/>
                </a:ln>
                <a:solidFill>
                  <a:srgbClr val="6A8759"/>
                </a:solidFill>
                <a:effectLst/>
                <a:latin typeface="Arial Unicode MS"/>
                <a:ea typeface="JetBrains Mono"/>
              </a:rPr>
              <a:t>'name'</a:t>
            </a:r>
            <a:r>
              <a:rPr kumimoji="0" lang="zh-CN" altLang="zh-CN" sz="1500" b="0" i="0" u="none" strike="noStrike" cap="none" normalizeH="0" baseline="0" dirty="0">
                <a:ln>
                  <a:noFill/>
                </a:ln>
                <a:solidFill>
                  <a:srgbClr val="A9B7C6"/>
                </a:solidFill>
                <a:effectLst/>
                <a:latin typeface="Arial Unicode MS"/>
                <a:ea typeface="JetBrains Mono"/>
              </a:rPr>
              <a:t>]).replace(</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省</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CC7832"/>
                </a:solidFill>
                <a:effectLst/>
                <a:latin typeface="Arial Unicode MS"/>
                <a:ea typeface="JetBrains Mono"/>
              </a:rPr>
              <a:t>,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).replace(</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市</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CC7832"/>
                </a:solidFill>
                <a:effectLst/>
                <a:latin typeface="Arial Unicode MS"/>
                <a:ea typeface="JetBrains Mono"/>
              </a:rPr>
              <a:t>,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808080"/>
                </a:solidFill>
                <a:effectLst/>
                <a:latin typeface="Arial Unicode MS"/>
                <a:ea typeface="JetBrains Mono"/>
              </a:rPr>
            </a:br>
            <a:r>
              <a:rPr kumimoji="0" lang="zh-CN" altLang="zh-CN" sz="1500" b="0" i="0" u="none" strike="noStrike" cap="none" normalizeH="0" baseline="0" dirty="0">
                <a:ln>
                  <a:noFill/>
                </a:ln>
                <a:solidFill>
                  <a:srgbClr val="CC7832"/>
                </a:solidFill>
                <a:effectLst/>
                <a:latin typeface="Arial Unicode MS"/>
                <a:ea typeface="JetBrains Mono"/>
              </a:rPr>
              <a:t>for </a:t>
            </a:r>
            <a:r>
              <a:rPr kumimoji="0" lang="zh-CN" altLang="zh-CN" sz="1500" b="0" i="0" u="none" strike="noStrike" cap="none" normalizeH="0" baseline="0" dirty="0">
                <a:ln>
                  <a:noFill/>
                </a:ln>
                <a:solidFill>
                  <a:srgbClr val="A9B7C6"/>
                </a:solidFill>
                <a:effectLst/>
                <a:latin typeface="Arial Unicode MS"/>
                <a:ea typeface="JetBrains Mono"/>
              </a:rPr>
              <a:t>j </a:t>
            </a:r>
            <a:r>
              <a:rPr kumimoji="0" lang="zh-CN" altLang="zh-CN" sz="1500" b="0" i="0" u="none" strike="noStrike" cap="none" normalizeH="0" baseline="0" dirty="0">
                <a:ln>
                  <a:noFill/>
                </a:ln>
                <a:solidFill>
                  <a:srgbClr val="CC7832"/>
                </a:solidFill>
                <a:effectLst/>
                <a:latin typeface="Arial Unicode MS"/>
                <a:ea typeface="JetBrains Mono"/>
              </a:rPr>
              <a:t>in </a:t>
            </a:r>
            <a:r>
              <a:rPr kumimoji="0" lang="zh-CN" altLang="zh-CN" sz="1500" b="0" i="0" u="none" strike="noStrike" cap="none" normalizeH="0" baseline="0" dirty="0">
                <a:ln>
                  <a:noFill/>
                </a:ln>
                <a:solidFill>
                  <a:srgbClr val="A9B7C6"/>
                </a:solidFill>
                <a:effectLst/>
                <a:latin typeface="Arial Unicode MS"/>
                <a:ea typeface="JetBrains Mono"/>
              </a:rPr>
              <a:t>i[</a:t>
            </a:r>
            <a:r>
              <a:rPr kumimoji="0" lang="zh-CN" altLang="zh-CN" sz="1500" b="0" i="0" u="none" strike="noStrike" cap="none" normalizeH="0" baseline="0" dirty="0">
                <a:ln>
                  <a:noFill/>
                </a:ln>
                <a:solidFill>
                  <a:srgbClr val="6A8759"/>
                </a:solidFill>
                <a:effectLst/>
                <a:latin typeface="Arial Unicode MS"/>
                <a:ea typeface="JetBrains Mono"/>
              </a:rPr>
              <a:t>'districts'</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808080"/>
                </a:solidFill>
                <a:effectLst/>
                <a:latin typeface="Arial Unicode MS"/>
                <a:ea typeface="JetBrains Mono"/>
              </a:rPr>
              <a:t># </a:t>
            </a:r>
            <a:r>
              <a:rPr kumimoji="0" lang="zh-CN" altLang="zh-CN" sz="15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省份简写，遵循习惯提高正则匹配准确率</a:t>
            </a:r>
            <a:br>
              <a:rPr kumimoji="0" lang="zh-CN" altLang="zh-CN" sz="15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5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500" b="0" i="0" u="none" strike="noStrike" cap="none" normalizeH="0" baseline="0" dirty="0">
                <a:ln>
                  <a:noFill/>
                </a:ln>
                <a:solidFill>
                  <a:srgbClr val="CC7832"/>
                </a:solidFill>
                <a:effectLst/>
                <a:latin typeface="Arial Unicode MS"/>
                <a:ea typeface="JetBrains Mono"/>
              </a:rPr>
              <a:t>if </a:t>
            </a:r>
            <a:r>
              <a:rPr kumimoji="0" lang="zh-CN" altLang="zh-CN" sz="1500" b="0" i="0" u="none" strike="noStrike" cap="none" normalizeH="0" baseline="0" dirty="0">
                <a:ln>
                  <a:noFill/>
                </a:ln>
                <a:solidFill>
                  <a:srgbClr val="A9B7C6"/>
                </a:solidFill>
                <a:effectLst/>
                <a:latin typeface="Arial Unicode MS"/>
                <a:ea typeface="JetBrains Mono"/>
              </a:rPr>
              <a:t>names ==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内蒙古自治区</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city_dict.update({j[</a:t>
            </a:r>
            <a:r>
              <a:rPr kumimoji="0" lang="zh-CN" altLang="zh-CN" sz="1500" b="0" i="0" u="none" strike="noStrike" cap="none" normalizeH="0" baseline="0" dirty="0">
                <a:ln>
                  <a:noFill/>
                </a:ln>
                <a:solidFill>
                  <a:srgbClr val="6A8759"/>
                </a:solidFill>
                <a:effectLst/>
                <a:latin typeface="Arial Unicode MS"/>
                <a:ea typeface="JetBrains Mono"/>
              </a:rPr>
              <a:t>'name'</a:t>
            </a: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内蒙古</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CC7832"/>
                </a:solidFill>
                <a:effectLst/>
                <a:latin typeface="Arial Unicode MS"/>
                <a:ea typeface="JetBrains Mono"/>
              </a:rPr>
              <a:t>elif </a:t>
            </a:r>
            <a:r>
              <a:rPr kumimoji="0" lang="zh-CN" altLang="zh-CN" sz="1500" b="0" i="0" u="none" strike="noStrike" cap="none" normalizeH="0" baseline="0" dirty="0">
                <a:ln>
                  <a:noFill/>
                </a:ln>
                <a:solidFill>
                  <a:srgbClr val="A9B7C6"/>
                </a:solidFill>
                <a:effectLst/>
                <a:latin typeface="Arial Unicode MS"/>
                <a:ea typeface="JetBrains Mono"/>
              </a:rPr>
              <a:t>names ==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新疆维吾尔自治区</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city_dict.update({j[</a:t>
            </a:r>
            <a:r>
              <a:rPr kumimoji="0" lang="zh-CN" altLang="zh-CN" sz="1500" b="0" i="0" u="none" strike="noStrike" cap="none" normalizeH="0" baseline="0" dirty="0">
                <a:ln>
                  <a:noFill/>
                </a:ln>
                <a:solidFill>
                  <a:srgbClr val="6A8759"/>
                </a:solidFill>
                <a:effectLst/>
                <a:latin typeface="Arial Unicode MS"/>
                <a:ea typeface="JetBrains Mono"/>
              </a:rPr>
              <a:t>'name'</a:t>
            </a: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新疆</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CC7832"/>
                </a:solidFill>
                <a:effectLst/>
                <a:latin typeface="Arial Unicode MS"/>
                <a:ea typeface="JetBrains Mono"/>
              </a:rPr>
              <a:t>elif </a:t>
            </a:r>
            <a:r>
              <a:rPr kumimoji="0" lang="zh-CN" altLang="zh-CN" sz="1500" b="0" i="0" u="none" strike="noStrike" cap="none" normalizeH="0" baseline="0" dirty="0">
                <a:ln>
                  <a:noFill/>
                </a:ln>
                <a:solidFill>
                  <a:srgbClr val="A9B7C6"/>
                </a:solidFill>
                <a:effectLst/>
                <a:latin typeface="Arial Unicode MS"/>
                <a:ea typeface="JetBrains Mono"/>
              </a:rPr>
              <a:t>names ==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西藏自治区</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city_dict.update({j[</a:t>
            </a:r>
            <a:r>
              <a:rPr kumimoji="0" lang="zh-CN" altLang="zh-CN" sz="1500" b="0" i="0" u="none" strike="noStrike" cap="none" normalizeH="0" baseline="0" dirty="0">
                <a:ln>
                  <a:noFill/>
                </a:ln>
                <a:solidFill>
                  <a:srgbClr val="6A8759"/>
                </a:solidFill>
                <a:effectLst/>
                <a:latin typeface="Arial Unicode MS"/>
                <a:ea typeface="JetBrains Mono"/>
              </a:rPr>
              <a:t>'name'</a:t>
            </a: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西藏</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CC7832"/>
                </a:solidFill>
                <a:effectLst/>
                <a:latin typeface="Arial Unicode MS"/>
                <a:ea typeface="JetBrains Mono"/>
              </a:rPr>
              <a:t>elif </a:t>
            </a:r>
            <a:r>
              <a:rPr kumimoji="0" lang="zh-CN" altLang="zh-CN" sz="1500" b="0" i="0" u="none" strike="noStrike" cap="none" normalizeH="0" baseline="0" dirty="0">
                <a:ln>
                  <a:noFill/>
                </a:ln>
                <a:solidFill>
                  <a:srgbClr val="A9B7C6"/>
                </a:solidFill>
                <a:effectLst/>
                <a:latin typeface="Arial Unicode MS"/>
                <a:ea typeface="JetBrains Mono"/>
              </a:rPr>
              <a:t>names ==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广西壮族自治区</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city_dict.update({j[</a:t>
            </a:r>
            <a:r>
              <a:rPr kumimoji="0" lang="zh-CN" altLang="zh-CN" sz="1500" b="0" i="0" u="none" strike="noStrike" cap="none" normalizeH="0" baseline="0" dirty="0">
                <a:ln>
                  <a:noFill/>
                </a:ln>
                <a:solidFill>
                  <a:srgbClr val="6A8759"/>
                </a:solidFill>
                <a:effectLst/>
                <a:latin typeface="Arial Unicode MS"/>
                <a:ea typeface="JetBrains Mono"/>
              </a:rPr>
              <a:t>'name'</a:t>
            </a: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广西</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CC7832"/>
                </a:solidFill>
                <a:effectLst/>
                <a:latin typeface="Arial Unicode MS"/>
                <a:ea typeface="JetBrains Mono"/>
              </a:rPr>
              <a:t>elif </a:t>
            </a:r>
            <a:r>
              <a:rPr kumimoji="0" lang="zh-CN" altLang="zh-CN" sz="1500" b="0" i="0" u="none" strike="noStrike" cap="none" normalizeH="0" baseline="0" dirty="0">
                <a:ln>
                  <a:noFill/>
                </a:ln>
                <a:solidFill>
                  <a:srgbClr val="A9B7C6"/>
                </a:solidFill>
                <a:effectLst/>
                <a:latin typeface="Arial Unicode MS"/>
                <a:ea typeface="JetBrains Mono"/>
              </a:rPr>
              <a:t>names ==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宁夏回族自治区</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city_dict.update({j[</a:t>
            </a:r>
            <a:r>
              <a:rPr kumimoji="0" lang="zh-CN" altLang="zh-CN" sz="1500" b="0" i="0" u="none" strike="noStrike" cap="none" normalizeH="0" baseline="0" dirty="0">
                <a:ln>
                  <a:noFill/>
                </a:ln>
                <a:solidFill>
                  <a:srgbClr val="6A8759"/>
                </a:solidFill>
                <a:effectLst/>
                <a:latin typeface="Arial Unicode MS"/>
                <a:ea typeface="JetBrains Mono"/>
              </a:rPr>
              <a:t>'name'</a:t>
            </a: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宁夏</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CC7832"/>
                </a:solidFill>
                <a:effectLst/>
                <a:latin typeface="Arial Unicode MS"/>
                <a:ea typeface="JetBrains Mono"/>
              </a:rPr>
              <a:t>elif </a:t>
            </a:r>
            <a:r>
              <a:rPr kumimoji="0" lang="zh-CN" altLang="zh-CN" sz="1500" b="0" i="0" u="none" strike="noStrike" cap="none" normalizeH="0" baseline="0" dirty="0">
                <a:ln>
                  <a:noFill/>
                </a:ln>
                <a:solidFill>
                  <a:srgbClr val="A9B7C6"/>
                </a:solidFill>
                <a:effectLst/>
                <a:latin typeface="Arial Unicode MS"/>
                <a:ea typeface="JetBrains Mono"/>
              </a:rPr>
              <a:t>names ==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香港特别行政区</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city_dict.update({j[</a:t>
            </a:r>
            <a:r>
              <a:rPr kumimoji="0" lang="zh-CN" altLang="zh-CN" sz="1500" b="0" i="0" u="none" strike="noStrike" cap="none" normalizeH="0" baseline="0" dirty="0">
                <a:ln>
                  <a:noFill/>
                </a:ln>
                <a:solidFill>
                  <a:srgbClr val="6A8759"/>
                </a:solidFill>
                <a:effectLst/>
                <a:latin typeface="Arial Unicode MS"/>
                <a:ea typeface="JetBrains Mono"/>
              </a:rPr>
              <a:t>'name'</a:t>
            </a: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香港</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CC7832"/>
                </a:solidFill>
                <a:effectLst/>
                <a:latin typeface="Arial Unicode MS"/>
                <a:ea typeface="JetBrains Mono"/>
              </a:rPr>
              <a:t>elif </a:t>
            </a:r>
            <a:r>
              <a:rPr kumimoji="0" lang="zh-CN" altLang="zh-CN" sz="1500" b="0" i="0" u="none" strike="noStrike" cap="none" normalizeH="0" baseline="0" dirty="0">
                <a:ln>
                  <a:noFill/>
                </a:ln>
                <a:solidFill>
                  <a:srgbClr val="A9B7C6"/>
                </a:solidFill>
                <a:effectLst/>
                <a:latin typeface="Arial Unicode MS"/>
                <a:ea typeface="JetBrains Mono"/>
              </a:rPr>
              <a:t>names ==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澳门特别行政区</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city_dict.update({j[</a:t>
            </a:r>
            <a:r>
              <a:rPr kumimoji="0" lang="zh-CN" altLang="zh-CN" sz="1500" b="0" i="0" u="none" strike="noStrike" cap="none" normalizeH="0" baseline="0" dirty="0">
                <a:ln>
                  <a:noFill/>
                </a:ln>
                <a:solidFill>
                  <a:srgbClr val="6A8759"/>
                </a:solidFill>
                <a:effectLst/>
                <a:latin typeface="Arial Unicode MS"/>
                <a:ea typeface="JetBrains Mono"/>
              </a:rPr>
              <a:t>'name'</a:t>
            </a: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澳门</a:t>
            </a:r>
            <a:r>
              <a:rPr kumimoji="0" lang="zh-CN" altLang="zh-CN" sz="1500" b="0" i="0" u="none" strike="noStrike" cap="none" normalizeH="0" baseline="0" dirty="0">
                <a:ln>
                  <a:noFill/>
                </a:ln>
                <a:solidFill>
                  <a:srgbClr val="6A8759"/>
                </a:solidFill>
                <a:effectLst/>
                <a:latin typeface="Arial Unicode MS"/>
                <a:ea typeface="JetBrains Mono"/>
              </a:rPr>
              <a:t>'</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a:t>
            </a:r>
            <a:r>
              <a:rPr kumimoji="0" lang="zh-CN" altLang="zh-CN" sz="1500" b="0" i="0" u="none" strike="noStrike" cap="none" normalizeH="0" baseline="0" dirty="0">
                <a:ln>
                  <a:noFill/>
                </a:ln>
                <a:solidFill>
                  <a:srgbClr val="CC7832"/>
                </a:solidFill>
                <a:effectLst/>
                <a:latin typeface="Arial Unicode MS"/>
                <a:ea typeface="JetBrains Mono"/>
              </a:rPr>
              <a:t>else</a:t>
            </a:r>
            <a:r>
              <a:rPr kumimoji="0" lang="zh-CN" altLang="zh-CN" sz="1500" b="0" i="0" u="none" strike="noStrike" cap="none" normalizeH="0" baseline="0" dirty="0">
                <a:ln>
                  <a:noFill/>
                </a:ln>
                <a:solidFill>
                  <a:srgbClr val="A9B7C6"/>
                </a:solidFill>
                <a:effectLst/>
                <a:latin typeface="Arial Unicode MS"/>
                <a:ea typeface="JetBrains Mono"/>
              </a:rPr>
              <a:t>:</a:t>
            </a:r>
            <a:br>
              <a:rPr kumimoji="0" lang="zh-CN" altLang="zh-CN" sz="1500" b="0" i="0" u="none" strike="noStrike" cap="none" normalizeH="0" baseline="0" dirty="0">
                <a:ln>
                  <a:noFill/>
                </a:ln>
                <a:solidFill>
                  <a:srgbClr val="A9B7C6"/>
                </a:solidFill>
                <a:effectLst/>
                <a:latin typeface="Arial Unicode MS"/>
                <a:ea typeface="JetBrains Mono"/>
              </a:rPr>
            </a:br>
            <a:r>
              <a:rPr kumimoji="0" lang="zh-CN" altLang="zh-CN" sz="1500" b="0" i="0" u="none" strike="noStrike" cap="none" normalizeH="0" baseline="0" dirty="0">
                <a:ln>
                  <a:noFill/>
                </a:ln>
                <a:solidFill>
                  <a:srgbClr val="A9B7C6"/>
                </a:solidFill>
                <a:effectLst/>
                <a:latin typeface="Arial Unicode MS"/>
                <a:ea typeface="JetBrains Mono"/>
              </a:rPr>
              <a:t>        city_dict.update({j[</a:t>
            </a:r>
            <a:r>
              <a:rPr kumimoji="0" lang="zh-CN" altLang="zh-CN" sz="1500" b="0" i="0" u="none" strike="noStrike" cap="none" normalizeH="0" baseline="0" dirty="0">
                <a:ln>
                  <a:noFill/>
                </a:ln>
                <a:solidFill>
                  <a:srgbClr val="6A8759"/>
                </a:solidFill>
                <a:effectLst/>
                <a:latin typeface="Arial Unicode MS"/>
                <a:ea typeface="JetBrains Mono"/>
              </a:rPr>
              <a:t>'name'</a:t>
            </a:r>
            <a:r>
              <a:rPr kumimoji="0" lang="zh-CN" altLang="zh-CN" sz="1500" b="0" i="0" u="none" strike="noStrike" cap="none" normalizeH="0" baseline="0" dirty="0">
                <a:ln>
                  <a:noFill/>
                </a:ln>
                <a:solidFill>
                  <a:srgbClr val="A9B7C6"/>
                </a:solidFill>
                <a:effectLst/>
                <a:latin typeface="Arial Unicode MS"/>
                <a:ea typeface="JetBrains Mono"/>
              </a:rPr>
              <a:t>]: names})</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112026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4</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交叉验证</a:t>
            </a:r>
            <a:endParaRPr lang="zh-CN" dirty="0">
              <a:solidFill>
                <a:srgbClr val="003376"/>
              </a:solidFill>
              <a:latin typeface="Times New Roman" panose="02020603050405020304" charset="0"/>
              <a:cs typeface="Times New Roman" panose="02020603050405020304" charset="0"/>
            </a:endParaRPr>
          </a:p>
        </p:txBody>
      </p:sp>
      <p:pic>
        <p:nvPicPr>
          <p:cNvPr id="5" name="图片 4">
            <a:extLst>
              <a:ext uri="{FF2B5EF4-FFF2-40B4-BE49-F238E27FC236}">
                <a16:creationId xmlns:a16="http://schemas.microsoft.com/office/drawing/2014/main" id="{967BCE86-1376-4481-8FA7-1116A185483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7726" y="3216910"/>
            <a:ext cx="7292022" cy="3439795"/>
          </a:xfrm>
          <a:prstGeom prst="rect">
            <a:avLst/>
          </a:prstGeom>
          <a:noFill/>
        </p:spPr>
      </p:pic>
      <p:pic>
        <p:nvPicPr>
          <p:cNvPr id="6" name="图片 5">
            <a:extLst>
              <a:ext uri="{FF2B5EF4-FFF2-40B4-BE49-F238E27FC236}">
                <a16:creationId xmlns:a16="http://schemas.microsoft.com/office/drawing/2014/main" id="{C1EEF98A-1B7C-44BD-AE7E-F9181CDB683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0602" y="1575644"/>
            <a:ext cx="4303395" cy="1438485"/>
          </a:xfrm>
          <a:prstGeom prst="rect">
            <a:avLst/>
          </a:prstGeom>
          <a:noFill/>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50199DD-1B0C-4BCB-940E-07CD25F6FE1D}"/>
                  </a:ext>
                </a:extLst>
              </p:cNvPr>
              <p:cNvSpPr txBox="1"/>
              <p:nvPr/>
            </p:nvSpPr>
            <p:spPr>
              <a:xfrm>
                <a:off x="904875" y="3396615"/>
                <a:ext cx="3629025" cy="1781770"/>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“真正例率”</a:t>
                </a:r>
                <a:r>
                  <a:rPr lang="en-US" altLang="zh-CN" sz="1800" dirty="0">
                    <a:effectLst/>
                    <a:latin typeface="Times New Roman" panose="02020603050405020304" pitchFamily="18" charset="0"/>
                    <a:ea typeface="宋体" panose="02010600030101010101" pitchFamily="2" charset="-122"/>
                  </a:rPr>
                  <a:t>(True Positive Rate</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𝑇𝑃𝑅</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𝑇𝑃</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𝑇𝑃</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𝐹𝑁</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“假正例率”</a:t>
                </a:r>
                <a:r>
                  <a:rPr lang="en-US" altLang="zh-CN" sz="1800" dirty="0">
                    <a:effectLst/>
                    <a:latin typeface="Times New Roman" panose="02020603050405020304" pitchFamily="18" charset="0"/>
                    <a:ea typeface="宋体" panose="02010600030101010101" pitchFamily="2" charset="-122"/>
                  </a:rPr>
                  <a:t>(False Positive Rate</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𝐹𝑃𝑅</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𝐹𝑃</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𝑇𝑁</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𝐹𝑃</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en-US" altLang="zh-CN" sz="1800" dirty="0">
                  <a:effectLst/>
                  <a:latin typeface="Times New Roman" panose="02020603050405020304" pitchFamily="18" charset="0"/>
                  <a:ea typeface="宋体" panose="02010600030101010101" pitchFamily="2" charset="-122"/>
                </a:endParaRPr>
              </a:p>
            </p:txBody>
          </p:sp>
        </mc:Choice>
        <mc:Fallback xmlns="">
          <p:sp>
            <p:nvSpPr>
              <p:cNvPr id="7" name="文本框 6">
                <a:extLst>
                  <a:ext uri="{FF2B5EF4-FFF2-40B4-BE49-F238E27FC236}">
                    <a16:creationId xmlns:a16="http://schemas.microsoft.com/office/drawing/2014/main" id="{C50199DD-1B0C-4BCB-940E-07CD25F6FE1D}"/>
                  </a:ext>
                </a:extLst>
              </p:cNvPr>
              <p:cNvSpPr txBox="1">
                <a:spLocks noRot="1" noChangeAspect="1" noMove="1" noResize="1" noEditPoints="1" noAdjustHandles="1" noChangeArrowheads="1" noChangeShapeType="1" noTextEdit="1"/>
              </p:cNvSpPr>
              <p:nvPr/>
            </p:nvSpPr>
            <p:spPr>
              <a:xfrm>
                <a:off x="904875" y="3396615"/>
                <a:ext cx="3629025" cy="1781770"/>
              </a:xfrm>
              <a:prstGeom prst="rect">
                <a:avLst/>
              </a:prstGeom>
              <a:blipFill>
                <a:blip r:embed="rId6"/>
                <a:stretch>
                  <a:fillRect l="-1342" t="-239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7E78AA47-E4CE-4CFF-8654-FE443254E183}"/>
              </a:ext>
            </a:extLst>
          </p:cNvPr>
          <p:cNvSpPr txBox="1"/>
          <p:nvPr/>
        </p:nvSpPr>
        <p:spPr>
          <a:xfrm>
            <a:off x="342899" y="5329515"/>
            <a:ext cx="5648325" cy="1146532"/>
          </a:xfrm>
          <a:prstGeom prst="rect">
            <a:avLst/>
          </a:prstGeom>
          <a:noFill/>
        </p:spPr>
        <p:txBody>
          <a:bodyPr wrap="square">
            <a:spAutoFit/>
          </a:bodyPr>
          <a:lstStyle/>
          <a:p>
            <a:r>
              <a:rPr lang="en-US" altLang="zh-CN" sz="1800" b="1" dirty="0">
                <a:effectLst/>
                <a:latin typeface="Times New Roman" panose="02020603050405020304" pitchFamily="18" charset="0"/>
                <a:ea typeface="宋体" panose="02010600030101010101" pitchFamily="2" charset="-122"/>
              </a:rPr>
              <a:t>ROC</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曲线</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的纵轴是“真正例率”</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横轴是“假正例率”</a:t>
            </a:r>
            <a:r>
              <a:rPr lang="en-US" altLang="zh-CN" sz="1800" dirty="0">
                <a:effectLst/>
                <a:latin typeface="Times New Roman" panose="02020603050405020304" pitchFamily="18" charset="0"/>
                <a:ea typeface="宋体" panose="02010600030101010101" pitchFamily="2" charset="-122"/>
              </a:rPr>
              <a:t> </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1800" b="1" dirty="0">
                <a:effectLst/>
                <a:latin typeface="Times New Roman" panose="02020603050405020304" pitchFamily="18" charset="0"/>
                <a:ea typeface="宋体" panose="02010600030101010101" pitchFamily="2" charset="-122"/>
              </a:rPr>
              <a:t>AUC</a:t>
            </a:r>
            <a:r>
              <a:rPr lang="en-US" altLang="zh-CN" sz="1800" dirty="0">
                <a:effectLst/>
                <a:latin typeface="Times New Roman" panose="02020603050405020304" pitchFamily="18" charset="0"/>
                <a:ea typeface="宋体" panose="02010600030101010101" pitchFamily="2" charset="-122"/>
              </a:rPr>
              <a:t>(Area under curve)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a:t>
            </a:r>
            <a:r>
              <a:rPr lang="en-US" altLang="zh-CN" sz="1800" dirty="0">
                <a:effectLst/>
                <a:latin typeface="Times New Roman" panose="02020603050405020304" pitchFamily="18" charset="0"/>
                <a:ea typeface="宋体" panose="02010600030101010101" pitchFamily="2" charset="-122"/>
              </a:rPr>
              <a:t>ROC</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曲线下面积，是一种用来度量分类模型好坏的一个标准</a:t>
            </a: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AD6F49F-D4CE-4DA0-B2E8-BD2FB0F89FD7}"/>
                  </a:ext>
                </a:extLst>
              </p:cNvPr>
              <p:cNvSpPr txBox="1"/>
              <p:nvPr/>
            </p:nvSpPr>
            <p:spPr>
              <a:xfrm>
                <a:off x="5610225" y="1288857"/>
                <a:ext cx="6096000" cy="1812932"/>
              </a:xfrm>
              <a:prstGeom prst="rect">
                <a:avLst/>
              </a:prstGeom>
              <a:noFill/>
            </p:spPr>
            <p:txBody>
              <a:bodyPr wrap="square">
                <a:spAutoFit/>
              </a:bodyPr>
              <a:lstStyle/>
              <a:p>
                <a:pPr indent="304800" algn="just">
                  <a:lnSpc>
                    <a:spcPct val="150000"/>
                  </a:lnSpc>
                </a:pPr>
                <a:r>
                  <a:rPr lang="zh-CN" altLang="zh-CN" sz="1800" b="1" kern="100" dirty="0">
                    <a:effectLst/>
                    <a:latin typeface="Times New Roman" panose="02020603050405020304" pitchFamily="18" charset="0"/>
                    <a:ea typeface="宋体" panose="02010600030101010101" pitchFamily="2" charset="-122"/>
                    <a:cs typeface="宋体" panose="02010600030101010101" pitchFamily="2" charset="-122"/>
                  </a:rPr>
                  <a:t>灵敏度</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(sensitivity)</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𝑆</m:t>
                        </m:r>
                      </m:e>
                      <m:sub>
                        <m:r>
                          <m:rPr>
                            <m:sty m:val="p"/>
                          </m:rPr>
                          <a:rPr lang="en-US" altLang="zh-CN" i="1" kern="100">
                            <a:latin typeface="Cambria Math" panose="02040503050406030204" pitchFamily="18" charset="0"/>
                            <a:ea typeface="宋体" panose="02010600030101010101" pitchFamily="2" charset="-122"/>
                            <a:cs typeface="宋体" panose="02010600030101010101" pitchFamily="2" charset="-122"/>
                          </a:rPr>
                          <m:t>e</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𝑇𝑃</m:t>
                        </m:r>
                      </m:num>
                      <m:den>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𝑇𝑃</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𝐹𝑁</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den>
                    </m:f>
                  </m:oMath>
                </a14:m>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50000"/>
                  </a:lnSpc>
                </a:pPr>
                <a:r>
                  <a:rPr lang="zh-CN" altLang="zh-CN" sz="1800" b="1" kern="100" dirty="0">
                    <a:effectLst/>
                    <a:latin typeface="Times New Roman" panose="02020603050405020304" pitchFamily="18" charset="0"/>
                    <a:ea typeface="宋体" panose="02010600030101010101" pitchFamily="2" charset="-122"/>
                    <a:cs typeface="宋体" panose="02010600030101010101" pitchFamily="2" charset="-122"/>
                  </a:rPr>
                  <a:t>特异度</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(specificity)</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𝑆</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𝑝</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𝑇𝑁</m:t>
                        </m:r>
                      </m:num>
                      <m:den>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𝑇𝑁</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𝐹𝑃</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den>
                    </m:f>
                  </m:oMath>
                </a14:m>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50000"/>
                  </a:lnSpc>
                </a:pPr>
                <a:r>
                  <a:rPr lang="zh-CN" altLang="zh-CN" sz="1800" b="1" kern="100" dirty="0">
                    <a:effectLst/>
                    <a:latin typeface="Times New Roman" panose="02020603050405020304" pitchFamily="18" charset="0"/>
                    <a:ea typeface="宋体" panose="02010600030101010101" pitchFamily="2" charset="-122"/>
                    <a:cs typeface="宋体" panose="02010600030101010101" pitchFamily="2" charset="-122"/>
                  </a:rPr>
                  <a:t>正确率</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(accuracy)</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a:t>
                </a:r>
                <a14:m>
                  <m:oMath xmlns:m="http://schemas.openxmlformats.org/officeDocument/2006/math">
                    <m:r>
                      <m:rPr>
                        <m:sty m:val="p"/>
                      </m:rPr>
                      <a:rPr lang="en-US" altLang="zh-CN" sz="1800" kern="100">
                        <a:effectLst/>
                        <a:latin typeface="Cambria Math" panose="02040503050406030204" pitchFamily="18" charset="0"/>
                        <a:ea typeface="宋体" panose="02010600030101010101" pitchFamily="2" charset="-122"/>
                        <a:cs typeface="宋体" panose="02010600030101010101" pitchFamily="2" charset="-122"/>
                      </a:rPr>
                      <m:t>A</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𝑐𝑐</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𝑇𝑃</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𝑇𝑁</m:t>
                        </m:r>
                      </m:num>
                      <m:den>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𝑇𝑃</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𝑇𝑁</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𝐹𝑃</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𝐹𝑁</m:t>
                        </m:r>
                      </m:den>
                    </m:f>
                  </m:oMath>
                </a14:m>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xmlns="">
          <p:sp>
            <p:nvSpPr>
              <p:cNvPr id="10" name="文本框 9">
                <a:extLst>
                  <a:ext uri="{FF2B5EF4-FFF2-40B4-BE49-F238E27FC236}">
                    <a16:creationId xmlns:a16="http://schemas.microsoft.com/office/drawing/2014/main" id="{FAD6F49F-D4CE-4DA0-B2E8-BD2FB0F89FD7}"/>
                  </a:ext>
                </a:extLst>
              </p:cNvPr>
              <p:cNvSpPr txBox="1">
                <a:spLocks noRot="1" noChangeAspect="1" noMove="1" noResize="1" noEditPoints="1" noAdjustHandles="1" noChangeArrowheads="1" noChangeShapeType="1" noTextEdit="1"/>
              </p:cNvSpPr>
              <p:nvPr/>
            </p:nvSpPr>
            <p:spPr>
              <a:xfrm>
                <a:off x="5610225" y="1288857"/>
                <a:ext cx="6096000" cy="1812932"/>
              </a:xfrm>
              <a:prstGeom prst="rect">
                <a:avLst/>
              </a:prstGeom>
              <a:blipFill>
                <a:blip r:embed="rId7"/>
                <a:stretch>
                  <a:fillRect b="-671"/>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251861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40</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2256777"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数据预处理</a:t>
            </a:r>
            <a:endParaRPr lang="zh-CN" altLang="zh-CN" sz="1600" kern="100" dirty="0">
              <a:effectLst/>
              <a:latin typeface="Times New Roman" panose="02020603050405020304" pitchFamily="18" charset="0"/>
              <a:ea typeface="宋体" panose="02010600030101010101" pitchFamily="2" charset="-122"/>
            </a:endParaRPr>
          </a:p>
        </p:txBody>
      </p:sp>
      <p:sp>
        <p:nvSpPr>
          <p:cNvPr id="26" name="文本框 25">
            <a:extLst>
              <a:ext uri="{FF2B5EF4-FFF2-40B4-BE49-F238E27FC236}">
                <a16:creationId xmlns:a16="http://schemas.microsoft.com/office/drawing/2014/main" id="{3A1878CF-D86F-4B8F-8260-8F3BAD1F318B}"/>
              </a:ext>
            </a:extLst>
          </p:cNvPr>
          <p:cNvSpPr txBox="1"/>
          <p:nvPr/>
        </p:nvSpPr>
        <p:spPr>
          <a:xfrm>
            <a:off x="669924" y="1852208"/>
            <a:ext cx="10850881" cy="3103542"/>
          </a:xfrm>
          <a:prstGeom prst="rect">
            <a:avLst/>
          </a:prstGeom>
          <a:noFill/>
        </p:spPr>
        <p:txBody>
          <a:bodyPr wrap="square">
            <a:spAutoFit/>
          </a:bodyPr>
          <a:lstStyle/>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数据库建立完成后，我们就可以在进行查找匹配了。我们将数据库以字典形式导入，字典键值分别为市级单位及其对应的省级单位。</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我们采用</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二次全局正则匹配</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的方式进行匹配，即：</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marL="342900" indent="-342900" algn="just">
              <a:lnSpc>
                <a:spcPct val="166000"/>
              </a:lnSpc>
              <a:spcAft>
                <a:spcPts val="1200"/>
              </a:spcAft>
              <a:buAutoNum type="arabicPeriod"/>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以省级单位作为模板对待匹配籍贯进行查找，若检索到则对原始值进行标准替换；</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marL="342900" indent="-342900" algn="just">
              <a:lnSpc>
                <a:spcPct val="166000"/>
              </a:lnSpc>
              <a:spcAft>
                <a:spcPts val="1200"/>
              </a:spcAft>
              <a:buAutoNum type="arabicPeriod"/>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否则，以市级单位进行查找，若检索到则直接对原始值以库内键值对应标准省级名称进行替换；</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marL="342900" indent="-342900" algn="just">
              <a:lnSpc>
                <a:spcPct val="166000"/>
              </a:lnSpc>
              <a:spcAft>
                <a:spcPts val="1200"/>
              </a:spcAft>
              <a:buAutoNum type="arabicPeriod"/>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若两次检索均失败，则抛出错误，进行人工手动标注。</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p:txBody>
      </p:sp>
    </p:spTree>
    <p:custDataLst>
      <p:tags r:id="rId1"/>
    </p:custDataLst>
    <p:extLst>
      <p:ext uri="{BB962C8B-B14F-4D97-AF65-F5344CB8AC3E}">
        <p14:creationId xmlns:p14="http://schemas.microsoft.com/office/powerpoint/2010/main" val="1557476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41</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2256777"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数据预处理</a:t>
            </a:r>
            <a:endParaRPr lang="zh-CN" altLang="zh-CN" sz="1600" kern="100" dirty="0">
              <a:effectLst/>
              <a:latin typeface="Times New Roman" panose="02020603050405020304" pitchFamily="18" charset="0"/>
              <a:ea typeface="宋体" panose="02010600030101010101" pitchFamily="2" charset="-122"/>
            </a:endParaRPr>
          </a:p>
        </p:txBody>
      </p:sp>
      <p:sp>
        <p:nvSpPr>
          <p:cNvPr id="26" name="文本框 25">
            <a:extLst>
              <a:ext uri="{FF2B5EF4-FFF2-40B4-BE49-F238E27FC236}">
                <a16:creationId xmlns:a16="http://schemas.microsoft.com/office/drawing/2014/main" id="{3A1878CF-D86F-4B8F-8260-8F3BAD1F318B}"/>
              </a:ext>
            </a:extLst>
          </p:cNvPr>
          <p:cNvSpPr txBox="1"/>
          <p:nvPr/>
        </p:nvSpPr>
        <p:spPr>
          <a:xfrm>
            <a:off x="669925" y="1852208"/>
            <a:ext cx="5426076" cy="4430572"/>
          </a:xfrm>
          <a:prstGeom prst="rect">
            <a:avLst/>
          </a:prstGeom>
          <a:noFill/>
        </p:spPr>
        <p:txBody>
          <a:bodyPr wrap="square">
            <a:spAutoFit/>
          </a:bodyPr>
          <a:lstStyle/>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最终经过匹配，在前期处理过后的</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437</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条数据中，共有</a:t>
            </a:r>
            <a:r>
              <a:rPr lang="en-US"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432</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条数据匹配成功</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a:t>
            </a:r>
            <a:r>
              <a:rPr lang="en-US"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5</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条匹配失败</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可以看到，这</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条数据的匹配失败大致缘于</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3</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个原因：第</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9</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条数据将重庆误写成“重亲”；第</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212</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条数据“寿光”为山东潍坊市县级行政单位；第</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215</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216</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341</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条数据不存在中国的行政区划内，考虑可能将姓名误填成籍贯。</a:t>
            </a:r>
          </a:p>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 对第</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9</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、第</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212</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数据，我们将其修改正确后重新投入数据集，而最后三条数据由于缺乏其它可以佐证的信息，无法推断修正籍贯，故在籍贯分类器设计里将其去除。最终，我们获得了</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拥有</a:t>
            </a:r>
            <a:r>
              <a:rPr lang="en-US"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434</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条有效数据</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a:t>
            </a:r>
          </a:p>
        </p:txBody>
      </p:sp>
      <p:graphicFrame>
        <p:nvGraphicFramePr>
          <p:cNvPr id="6" name="表格 5">
            <a:extLst>
              <a:ext uri="{FF2B5EF4-FFF2-40B4-BE49-F238E27FC236}">
                <a16:creationId xmlns:a16="http://schemas.microsoft.com/office/drawing/2014/main" id="{293456AB-D503-4BB7-857B-4A03D22FC6DB}"/>
              </a:ext>
            </a:extLst>
          </p:cNvPr>
          <p:cNvGraphicFramePr>
            <a:graphicFrameLocks noGrp="1"/>
          </p:cNvGraphicFramePr>
          <p:nvPr>
            <p:extLst>
              <p:ext uri="{D42A27DB-BD31-4B8C-83A1-F6EECF244321}">
                <p14:modId xmlns:p14="http://schemas.microsoft.com/office/powerpoint/2010/main" val="1370192433"/>
              </p:ext>
            </p:extLst>
          </p:nvPr>
        </p:nvGraphicFramePr>
        <p:xfrm>
          <a:off x="7032395" y="2222100"/>
          <a:ext cx="4563746" cy="3237144"/>
        </p:xfrm>
        <a:graphic>
          <a:graphicData uri="http://schemas.openxmlformats.org/drawingml/2006/table">
            <a:tbl>
              <a:tblPr firstRow="1" bandRow="1" bandCol="1">
                <a:tableStyleId>{5C22544A-7EE6-4342-B048-85BDC9FD1C3A}</a:tableStyleId>
              </a:tblPr>
              <a:tblGrid>
                <a:gridCol w="2281873">
                  <a:extLst>
                    <a:ext uri="{9D8B030D-6E8A-4147-A177-3AD203B41FA5}">
                      <a16:colId xmlns:a16="http://schemas.microsoft.com/office/drawing/2014/main" val="1558915035"/>
                    </a:ext>
                  </a:extLst>
                </a:gridCol>
                <a:gridCol w="2281873">
                  <a:extLst>
                    <a:ext uri="{9D8B030D-6E8A-4147-A177-3AD203B41FA5}">
                      <a16:colId xmlns:a16="http://schemas.microsoft.com/office/drawing/2014/main" val="442841067"/>
                    </a:ext>
                  </a:extLst>
                </a:gridCol>
              </a:tblGrid>
              <a:tr h="546364">
                <a:tc>
                  <a:txBody>
                    <a:bodyPr/>
                    <a:lstStyle/>
                    <a:p>
                      <a:pPr algn="ctr">
                        <a:lnSpc>
                          <a:spcPct val="167000"/>
                        </a:lnSpc>
                        <a:spcAft>
                          <a:spcPts val="0"/>
                        </a:spcAft>
                      </a:pPr>
                      <a:r>
                        <a:rPr lang="zh-CN" sz="1600" kern="100" dirty="0">
                          <a:effectLst/>
                        </a:rPr>
                        <a:t>原始序号</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67000"/>
                        </a:lnSpc>
                        <a:spcAft>
                          <a:spcPts val="0"/>
                        </a:spcAft>
                      </a:pPr>
                      <a:r>
                        <a:rPr lang="zh-CN" sz="1600" kern="100">
                          <a:effectLst/>
                        </a:rPr>
                        <a:t>原始籍贯信息</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00220940"/>
                  </a:ext>
                </a:extLst>
              </a:tr>
              <a:tr h="532684">
                <a:tc>
                  <a:txBody>
                    <a:bodyPr/>
                    <a:lstStyle/>
                    <a:p>
                      <a:pPr algn="ctr">
                        <a:lnSpc>
                          <a:spcPct val="167000"/>
                        </a:lnSpc>
                        <a:spcAft>
                          <a:spcPts val="0"/>
                        </a:spcAft>
                      </a:pPr>
                      <a:r>
                        <a:rPr lang="en-US" sz="1600" kern="100">
                          <a:effectLst/>
                        </a:rPr>
                        <a:t>9</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67000"/>
                        </a:lnSpc>
                        <a:spcAft>
                          <a:spcPts val="0"/>
                        </a:spcAft>
                      </a:pPr>
                      <a:r>
                        <a:rPr lang="zh-CN" sz="1600" kern="100">
                          <a:effectLst/>
                        </a:rPr>
                        <a:t>重亲</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63972693"/>
                  </a:ext>
                </a:extLst>
              </a:tr>
              <a:tr h="546364">
                <a:tc>
                  <a:txBody>
                    <a:bodyPr/>
                    <a:lstStyle/>
                    <a:p>
                      <a:pPr algn="ctr">
                        <a:lnSpc>
                          <a:spcPct val="167000"/>
                        </a:lnSpc>
                        <a:spcAft>
                          <a:spcPts val="0"/>
                        </a:spcAft>
                      </a:pPr>
                      <a:r>
                        <a:rPr lang="en-US" sz="1600" kern="100" dirty="0">
                          <a:effectLst/>
                        </a:rPr>
                        <a:t>212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67000"/>
                        </a:lnSpc>
                        <a:spcAft>
                          <a:spcPts val="0"/>
                        </a:spcAft>
                      </a:pPr>
                      <a:r>
                        <a:rPr lang="zh-CN" sz="1600" kern="100">
                          <a:effectLst/>
                        </a:rPr>
                        <a:t>寿光</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30709809"/>
                  </a:ext>
                </a:extLst>
              </a:tr>
              <a:tr h="532684">
                <a:tc>
                  <a:txBody>
                    <a:bodyPr/>
                    <a:lstStyle/>
                    <a:p>
                      <a:pPr algn="ctr">
                        <a:lnSpc>
                          <a:spcPct val="167000"/>
                        </a:lnSpc>
                        <a:spcAft>
                          <a:spcPts val="0"/>
                        </a:spcAft>
                      </a:pPr>
                      <a:r>
                        <a:rPr lang="en-US" sz="1600" kern="100">
                          <a:effectLst/>
                        </a:rPr>
                        <a:t>215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67000"/>
                        </a:lnSpc>
                        <a:spcAft>
                          <a:spcPts val="0"/>
                        </a:spcAft>
                      </a:pPr>
                      <a:r>
                        <a:rPr lang="zh-CN" sz="1600" kern="100">
                          <a:effectLst/>
                        </a:rPr>
                        <a:t>吴浪</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46304595"/>
                  </a:ext>
                </a:extLst>
              </a:tr>
              <a:tr h="546364">
                <a:tc>
                  <a:txBody>
                    <a:bodyPr/>
                    <a:lstStyle/>
                    <a:p>
                      <a:pPr algn="ctr">
                        <a:lnSpc>
                          <a:spcPct val="167000"/>
                        </a:lnSpc>
                        <a:spcAft>
                          <a:spcPts val="0"/>
                        </a:spcAft>
                      </a:pPr>
                      <a:r>
                        <a:rPr lang="en-US" sz="1600" kern="100">
                          <a:effectLst/>
                        </a:rPr>
                        <a:t>216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67000"/>
                        </a:lnSpc>
                        <a:spcAft>
                          <a:spcPts val="0"/>
                        </a:spcAft>
                      </a:pPr>
                      <a:r>
                        <a:rPr lang="zh-CN" sz="1600" kern="100">
                          <a:effectLst/>
                        </a:rPr>
                        <a:t>贺星</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53312819"/>
                  </a:ext>
                </a:extLst>
              </a:tr>
              <a:tr h="532684">
                <a:tc>
                  <a:txBody>
                    <a:bodyPr/>
                    <a:lstStyle/>
                    <a:p>
                      <a:pPr algn="ctr">
                        <a:lnSpc>
                          <a:spcPct val="167000"/>
                        </a:lnSpc>
                        <a:spcAft>
                          <a:spcPts val="0"/>
                        </a:spcAft>
                      </a:pPr>
                      <a:r>
                        <a:rPr lang="en-US" sz="1600" kern="100">
                          <a:effectLst/>
                        </a:rPr>
                        <a:t>341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67000"/>
                        </a:lnSpc>
                        <a:spcAft>
                          <a:spcPts val="0"/>
                        </a:spcAft>
                      </a:pPr>
                      <a:r>
                        <a:rPr lang="zh-CN" sz="1600" kern="100" dirty="0">
                          <a:effectLst/>
                        </a:rPr>
                        <a:t>雷皓云</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55859487"/>
                  </a:ext>
                </a:extLst>
              </a:tr>
            </a:tbl>
          </a:graphicData>
        </a:graphic>
      </p:graphicFrame>
    </p:spTree>
    <p:custDataLst>
      <p:tags r:id="rId1"/>
    </p:custDataLst>
    <p:extLst>
      <p:ext uri="{BB962C8B-B14F-4D97-AF65-F5344CB8AC3E}">
        <p14:creationId xmlns:p14="http://schemas.microsoft.com/office/powerpoint/2010/main" val="371715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42</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2256777"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数据预处理</a:t>
            </a:r>
            <a:endParaRPr lang="zh-CN" altLang="zh-CN" sz="1600" kern="100" dirty="0">
              <a:effectLst/>
              <a:latin typeface="Times New Roman" panose="02020603050405020304" pitchFamily="18" charset="0"/>
              <a:ea typeface="宋体" panose="02010600030101010101" pitchFamily="2" charset="-122"/>
            </a:endParaRPr>
          </a:p>
        </p:txBody>
      </p:sp>
      <p:graphicFrame>
        <p:nvGraphicFramePr>
          <p:cNvPr id="3" name="表格 2">
            <a:extLst>
              <a:ext uri="{FF2B5EF4-FFF2-40B4-BE49-F238E27FC236}">
                <a16:creationId xmlns:a16="http://schemas.microsoft.com/office/drawing/2014/main" id="{600B92CA-8FA6-4250-95F0-44D5BF2F3F6C}"/>
              </a:ext>
            </a:extLst>
          </p:cNvPr>
          <p:cNvGraphicFramePr>
            <a:graphicFrameLocks noGrp="1"/>
          </p:cNvGraphicFramePr>
          <p:nvPr>
            <p:extLst>
              <p:ext uri="{D42A27DB-BD31-4B8C-83A1-F6EECF244321}">
                <p14:modId xmlns:p14="http://schemas.microsoft.com/office/powerpoint/2010/main" val="1277078925"/>
              </p:ext>
            </p:extLst>
          </p:nvPr>
        </p:nvGraphicFramePr>
        <p:xfrm>
          <a:off x="669924" y="1986560"/>
          <a:ext cx="10181578" cy="4460595"/>
        </p:xfrm>
        <a:graphic>
          <a:graphicData uri="http://schemas.openxmlformats.org/drawingml/2006/table">
            <a:tbl>
              <a:tblPr firstRow="1" bandRow="1" bandCol="1">
                <a:tableStyleId>{5C22544A-7EE6-4342-B048-85BDC9FD1C3A}</a:tableStyleId>
              </a:tblPr>
              <a:tblGrid>
                <a:gridCol w="2345836">
                  <a:extLst>
                    <a:ext uri="{9D8B030D-6E8A-4147-A177-3AD203B41FA5}">
                      <a16:colId xmlns:a16="http://schemas.microsoft.com/office/drawing/2014/main" val="648508668"/>
                    </a:ext>
                  </a:extLst>
                </a:gridCol>
                <a:gridCol w="2345836">
                  <a:extLst>
                    <a:ext uri="{9D8B030D-6E8A-4147-A177-3AD203B41FA5}">
                      <a16:colId xmlns:a16="http://schemas.microsoft.com/office/drawing/2014/main" val="1668875377"/>
                    </a:ext>
                  </a:extLst>
                </a:gridCol>
                <a:gridCol w="3146107">
                  <a:extLst>
                    <a:ext uri="{9D8B030D-6E8A-4147-A177-3AD203B41FA5}">
                      <a16:colId xmlns:a16="http://schemas.microsoft.com/office/drawing/2014/main" val="2111042798"/>
                    </a:ext>
                  </a:extLst>
                </a:gridCol>
                <a:gridCol w="2343799">
                  <a:extLst>
                    <a:ext uri="{9D8B030D-6E8A-4147-A177-3AD203B41FA5}">
                      <a16:colId xmlns:a16="http://schemas.microsoft.com/office/drawing/2014/main" val="866948050"/>
                    </a:ext>
                  </a:extLst>
                </a:gridCol>
              </a:tblGrid>
              <a:tr h="297373">
                <a:tc>
                  <a:txBody>
                    <a:bodyPr/>
                    <a:lstStyle/>
                    <a:p>
                      <a:pPr algn="ctr">
                        <a:lnSpc>
                          <a:spcPct val="150000"/>
                        </a:lnSpc>
                        <a:spcBef>
                          <a:spcPts val="0"/>
                        </a:spcBef>
                        <a:spcAft>
                          <a:spcPts val="0"/>
                        </a:spcAft>
                      </a:pPr>
                      <a:r>
                        <a:rPr lang="zh-CN" sz="1200" kern="100" dirty="0">
                          <a:effectLst/>
                        </a:rPr>
                        <a:t>籍贯</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a:effectLst/>
                        </a:rPr>
                        <a:t>数量</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a:effectLst/>
                        </a:rPr>
                        <a:t>籍贯</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a:effectLst/>
                        </a:rPr>
                        <a:t>数量</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55657761"/>
                  </a:ext>
                </a:extLst>
              </a:tr>
              <a:tr h="297373">
                <a:tc>
                  <a:txBody>
                    <a:bodyPr/>
                    <a:lstStyle/>
                    <a:p>
                      <a:pPr algn="ctr">
                        <a:lnSpc>
                          <a:spcPct val="150000"/>
                        </a:lnSpc>
                        <a:spcBef>
                          <a:spcPts val="0"/>
                        </a:spcBef>
                        <a:spcAft>
                          <a:spcPts val="0"/>
                        </a:spcAft>
                      </a:pPr>
                      <a:r>
                        <a:rPr lang="zh-CN" sz="1200" kern="100" dirty="0">
                          <a:effectLst/>
                        </a:rPr>
                        <a:t>四川</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dirty="0">
                          <a:effectLst/>
                        </a:rPr>
                        <a:t>129</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a:effectLst/>
                        </a:rPr>
                        <a:t>甘肃</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10</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60404389"/>
                  </a:ext>
                </a:extLst>
              </a:tr>
              <a:tr h="297373">
                <a:tc>
                  <a:txBody>
                    <a:bodyPr/>
                    <a:lstStyle/>
                    <a:p>
                      <a:pPr algn="ctr">
                        <a:lnSpc>
                          <a:spcPct val="150000"/>
                        </a:lnSpc>
                        <a:spcBef>
                          <a:spcPts val="0"/>
                        </a:spcBef>
                        <a:spcAft>
                          <a:spcPts val="0"/>
                        </a:spcAft>
                      </a:pPr>
                      <a:r>
                        <a:rPr lang="zh-CN" sz="1200" kern="100">
                          <a:effectLst/>
                        </a:rPr>
                        <a:t>河南</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dirty="0">
                          <a:effectLst/>
                        </a:rPr>
                        <a:t>36</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a:effectLst/>
                        </a:rPr>
                        <a:t>广东</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9</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86230289"/>
                  </a:ext>
                </a:extLst>
              </a:tr>
              <a:tr h="297373">
                <a:tc>
                  <a:txBody>
                    <a:bodyPr/>
                    <a:lstStyle/>
                    <a:p>
                      <a:pPr algn="ctr">
                        <a:lnSpc>
                          <a:spcPct val="150000"/>
                        </a:lnSpc>
                        <a:spcBef>
                          <a:spcPts val="0"/>
                        </a:spcBef>
                        <a:spcAft>
                          <a:spcPts val="0"/>
                        </a:spcAft>
                      </a:pPr>
                      <a:r>
                        <a:rPr lang="zh-CN" sz="1200" kern="100">
                          <a:effectLst/>
                        </a:rPr>
                        <a:t>江西</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dirty="0">
                          <a:effectLst/>
                        </a:rPr>
                        <a:t>26</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a:effectLst/>
                        </a:rPr>
                        <a:t>贵州</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9</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03409203"/>
                  </a:ext>
                </a:extLst>
              </a:tr>
              <a:tr h="297373">
                <a:tc>
                  <a:txBody>
                    <a:bodyPr/>
                    <a:lstStyle/>
                    <a:p>
                      <a:pPr algn="ctr">
                        <a:lnSpc>
                          <a:spcPct val="150000"/>
                        </a:lnSpc>
                        <a:spcBef>
                          <a:spcPts val="0"/>
                        </a:spcBef>
                        <a:spcAft>
                          <a:spcPts val="0"/>
                        </a:spcAft>
                      </a:pPr>
                      <a:r>
                        <a:rPr lang="zh-CN" sz="1200" kern="100">
                          <a:effectLst/>
                        </a:rPr>
                        <a:t>重庆</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dirty="0">
                          <a:effectLst/>
                        </a:rPr>
                        <a:t>24</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dirty="0">
                          <a:effectLst/>
                        </a:rPr>
                        <a:t>江苏</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7</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98523617"/>
                  </a:ext>
                </a:extLst>
              </a:tr>
              <a:tr h="297373">
                <a:tc>
                  <a:txBody>
                    <a:bodyPr/>
                    <a:lstStyle/>
                    <a:p>
                      <a:pPr algn="ctr">
                        <a:lnSpc>
                          <a:spcPct val="150000"/>
                        </a:lnSpc>
                        <a:spcBef>
                          <a:spcPts val="0"/>
                        </a:spcBef>
                        <a:spcAft>
                          <a:spcPts val="0"/>
                        </a:spcAft>
                      </a:pPr>
                      <a:r>
                        <a:rPr lang="zh-CN" sz="1200" kern="100">
                          <a:effectLst/>
                        </a:rPr>
                        <a:t>安徽</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24</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dirty="0">
                          <a:effectLst/>
                        </a:rPr>
                        <a:t>广西</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6</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79791094"/>
                  </a:ext>
                </a:extLst>
              </a:tr>
              <a:tr h="297373">
                <a:tc>
                  <a:txBody>
                    <a:bodyPr/>
                    <a:lstStyle/>
                    <a:p>
                      <a:pPr algn="ctr">
                        <a:lnSpc>
                          <a:spcPct val="150000"/>
                        </a:lnSpc>
                        <a:spcBef>
                          <a:spcPts val="0"/>
                        </a:spcBef>
                        <a:spcAft>
                          <a:spcPts val="0"/>
                        </a:spcAft>
                      </a:pPr>
                      <a:r>
                        <a:rPr lang="zh-CN" sz="1200" kern="100">
                          <a:effectLst/>
                        </a:rPr>
                        <a:t>山东</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22</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dirty="0">
                          <a:effectLst/>
                        </a:rPr>
                        <a:t>内蒙古</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5</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57332071"/>
                  </a:ext>
                </a:extLst>
              </a:tr>
              <a:tr h="297373">
                <a:tc>
                  <a:txBody>
                    <a:bodyPr/>
                    <a:lstStyle/>
                    <a:p>
                      <a:pPr algn="ctr">
                        <a:lnSpc>
                          <a:spcPct val="150000"/>
                        </a:lnSpc>
                        <a:spcBef>
                          <a:spcPts val="0"/>
                        </a:spcBef>
                        <a:spcAft>
                          <a:spcPts val="0"/>
                        </a:spcAft>
                      </a:pPr>
                      <a:r>
                        <a:rPr lang="zh-CN" sz="1200" kern="100">
                          <a:effectLst/>
                        </a:rPr>
                        <a:t>湖北</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20</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dirty="0">
                          <a:effectLst/>
                        </a:rPr>
                        <a:t>吉林</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3</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6932271"/>
                  </a:ext>
                </a:extLst>
              </a:tr>
              <a:tr h="297373">
                <a:tc>
                  <a:txBody>
                    <a:bodyPr/>
                    <a:lstStyle/>
                    <a:p>
                      <a:pPr algn="ctr">
                        <a:lnSpc>
                          <a:spcPct val="150000"/>
                        </a:lnSpc>
                        <a:spcBef>
                          <a:spcPts val="0"/>
                        </a:spcBef>
                        <a:spcAft>
                          <a:spcPts val="0"/>
                        </a:spcAft>
                      </a:pPr>
                      <a:r>
                        <a:rPr lang="zh-CN" sz="1200" kern="100">
                          <a:effectLst/>
                        </a:rPr>
                        <a:t>湖南</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15</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dirty="0">
                          <a:effectLst/>
                        </a:rPr>
                        <a:t>新疆</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3</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59966196"/>
                  </a:ext>
                </a:extLst>
              </a:tr>
              <a:tr h="297373">
                <a:tc>
                  <a:txBody>
                    <a:bodyPr/>
                    <a:lstStyle/>
                    <a:p>
                      <a:pPr algn="ctr">
                        <a:lnSpc>
                          <a:spcPct val="150000"/>
                        </a:lnSpc>
                        <a:spcBef>
                          <a:spcPts val="0"/>
                        </a:spcBef>
                        <a:spcAft>
                          <a:spcPts val="0"/>
                        </a:spcAft>
                      </a:pPr>
                      <a:r>
                        <a:rPr lang="zh-CN" sz="1200" kern="100">
                          <a:effectLst/>
                        </a:rPr>
                        <a:t>陕西</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14</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dirty="0">
                          <a:effectLst/>
                        </a:rPr>
                        <a:t>辽宁</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dirty="0">
                          <a:effectLst/>
                        </a:rPr>
                        <a:t>3</a:t>
                      </a:r>
                      <a:endParaRPr lang="zh-CN" sz="1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29969610"/>
                  </a:ext>
                </a:extLst>
              </a:tr>
              <a:tr h="297373">
                <a:tc>
                  <a:txBody>
                    <a:bodyPr/>
                    <a:lstStyle/>
                    <a:p>
                      <a:pPr algn="ctr">
                        <a:lnSpc>
                          <a:spcPct val="150000"/>
                        </a:lnSpc>
                        <a:spcBef>
                          <a:spcPts val="0"/>
                        </a:spcBef>
                        <a:spcAft>
                          <a:spcPts val="0"/>
                        </a:spcAft>
                      </a:pPr>
                      <a:r>
                        <a:rPr lang="zh-CN" sz="1200" kern="100">
                          <a:effectLst/>
                        </a:rPr>
                        <a:t>河北</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14</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dirty="0">
                          <a:effectLst/>
                        </a:rPr>
                        <a:t>黑龙江</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3</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806258"/>
                  </a:ext>
                </a:extLst>
              </a:tr>
              <a:tr h="297373">
                <a:tc>
                  <a:txBody>
                    <a:bodyPr/>
                    <a:lstStyle/>
                    <a:p>
                      <a:pPr algn="ctr">
                        <a:lnSpc>
                          <a:spcPct val="150000"/>
                        </a:lnSpc>
                        <a:spcBef>
                          <a:spcPts val="0"/>
                        </a:spcBef>
                        <a:spcAft>
                          <a:spcPts val="0"/>
                        </a:spcAft>
                      </a:pPr>
                      <a:r>
                        <a:rPr lang="zh-CN" sz="1200" kern="100">
                          <a:effectLst/>
                        </a:rPr>
                        <a:t>福建</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13</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dirty="0">
                          <a:effectLst/>
                        </a:rPr>
                        <a:t>天津</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2</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11666739"/>
                  </a:ext>
                </a:extLst>
              </a:tr>
              <a:tr h="297373">
                <a:tc>
                  <a:txBody>
                    <a:bodyPr/>
                    <a:lstStyle/>
                    <a:p>
                      <a:pPr algn="ctr">
                        <a:lnSpc>
                          <a:spcPct val="150000"/>
                        </a:lnSpc>
                        <a:spcBef>
                          <a:spcPts val="0"/>
                        </a:spcBef>
                        <a:spcAft>
                          <a:spcPts val="0"/>
                        </a:spcAft>
                      </a:pPr>
                      <a:r>
                        <a:rPr lang="zh-CN" sz="1200" kern="100">
                          <a:effectLst/>
                        </a:rPr>
                        <a:t>山西</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13</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dirty="0">
                          <a:effectLst/>
                        </a:rPr>
                        <a:t>北京</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dirty="0">
                          <a:effectLst/>
                        </a:rPr>
                        <a:t>1</a:t>
                      </a:r>
                      <a:endParaRPr lang="zh-CN" sz="1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88633709"/>
                  </a:ext>
                </a:extLst>
              </a:tr>
              <a:tr h="297373">
                <a:tc>
                  <a:txBody>
                    <a:bodyPr/>
                    <a:lstStyle/>
                    <a:p>
                      <a:pPr algn="ctr">
                        <a:lnSpc>
                          <a:spcPct val="150000"/>
                        </a:lnSpc>
                        <a:spcBef>
                          <a:spcPts val="0"/>
                        </a:spcBef>
                        <a:spcAft>
                          <a:spcPts val="0"/>
                        </a:spcAft>
                      </a:pPr>
                      <a:r>
                        <a:rPr lang="zh-CN" sz="1200" kern="100">
                          <a:effectLst/>
                        </a:rPr>
                        <a:t>浙江</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a:effectLst/>
                        </a:rPr>
                        <a:t>11</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zh-CN" sz="1200" kern="100">
                          <a:effectLst/>
                        </a:rPr>
                        <a:t>海南</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dirty="0">
                          <a:effectLst/>
                        </a:rPr>
                        <a:t>1</a:t>
                      </a:r>
                      <a:endParaRPr lang="zh-CN" sz="1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8892159"/>
                  </a:ext>
                </a:extLst>
              </a:tr>
              <a:tr h="297373">
                <a:tc>
                  <a:txBody>
                    <a:bodyPr/>
                    <a:lstStyle/>
                    <a:p>
                      <a:pPr algn="ctr">
                        <a:lnSpc>
                          <a:spcPct val="150000"/>
                        </a:lnSpc>
                        <a:spcBef>
                          <a:spcPts val="0"/>
                        </a:spcBef>
                        <a:spcAft>
                          <a:spcPts val="0"/>
                        </a:spcAft>
                      </a:pPr>
                      <a:r>
                        <a:rPr lang="zh-CN" sz="1200" kern="100">
                          <a:effectLst/>
                        </a:rPr>
                        <a:t>云南</a:t>
                      </a:r>
                      <a:endParaRPr lang="zh-CN" sz="1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dirty="0">
                          <a:effectLst/>
                        </a:rPr>
                        <a:t>11</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dirty="0">
                          <a:effectLst/>
                        </a:rPr>
                        <a:t> </a:t>
                      </a:r>
                      <a:endParaRPr lang="zh-CN" sz="1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Bef>
                          <a:spcPts val="0"/>
                        </a:spcBef>
                        <a:spcAft>
                          <a:spcPts val="0"/>
                        </a:spcAft>
                      </a:pPr>
                      <a:r>
                        <a:rPr lang="en-US" sz="1200" kern="100" dirty="0">
                          <a:effectLst/>
                        </a:rPr>
                        <a:t> </a:t>
                      </a:r>
                      <a:endParaRPr lang="zh-CN" sz="1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57604266"/>
                  </a:ext>
                </a:extLst>
              </a:tr>
            </a:tbl>
          </a:graphicData>
        </a:graphic>
      </p:graphicFrame>
    </p:spTree>
    <p:custDataLst>
      <p:tags r:id="rId1"/>
    </p:custDataLst>
    <p:extLst>
      <p:ext uri="{BB962C8B-B14F-4D97-AF65-F5344CB8AC3E}">
        <p14:creationId xmlns:p14="http://schemas.microsoft.com/office/powerpoint/2010/main" val="1740014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43</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4107349"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地理信息划分：省份划分</a:t>
            </a:r>
            <a:endParaRPr lang="zh-CN" altLang="zh-CN" sz="1600" kern="100" dirty="0">
              <a:effectLst/>
              <a:latin typeface="Times New Roman" panose="02020603050405020304" pitchFamily="18" charset="0"/>
              <a:ea typeface="宋体" panose="02010600030101010101" pitchFamily="2" charset="-122"/>
            </a:endParaRPr>
          </a:p>
        </p:txBody>
      </p:sp>
      <p:sp>
        <p:nvSpPr>
          <p:cNvPr id="26" name="文本框 25">
            <a:extLst>
              <a:ext uri="{FF2B5EF4-FFF2-40B4-BE49-F238E27FC236}">
                <a16:creationId xmlns:a16="http://schemas.microsoft.com/office/drawing/2014/main" id="{3A1878CF-D86F-4B8F-8260-8F3BAD1F318B}"/>
              </a:ext>
            </a:extLst>
          </p:cNvPr>
          <p:cNvSpPr txBox="1"/>
          <p:nvPr/>
        </p:nvSpPr>
        <p:spPr>
          <a:xfrm>
            <a:off x="669924" y="1852208"/>
            <a:ext cx="4657855" cy="4430572"/>
          </a:xfrm>
          <a:prstGeom prst="rect">
            <a:avLst/>
          </a:prstGeom>
          <a:noFill/>
        </p:spPr>
        <p:txBody>
          <a:bodyPr wrap="square">
            <a:spAutoFit/>
          </a:bodyPr>
          <a:lstStyle/>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从上一步的表格信息可以看出，我们的数据集分散分布在</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27</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个省份，且各个省份之间差距较大，显然直接按省份分类是不合理的。按照基本的理解，我们首先想到的就是去掉部分数量很小的省份。</a:t>
            </a:r>
          </a:p>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我们将</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小于</a:t>
            </a:r>
            <a:r>
              <a:rPr lang="en-US" altLang="zh-CN"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10</a:t>
            </a:r>
            <a:r>
              <a:rPr lang="zh-CN" altLang="en-US" sz="16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rPr>
              <a:t>的省份合并成其它</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，将生成的标准数据图进行数据统计，可以统计出各个省级单位的人员分布情况，如图所示。</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从图上看出，虽然数据较之前密集了，但依然存在很多的类别。这种方式训练的决策树对判断是不利的，从下文的结果也可以佐证我们的猜想。</a:t>
            </a:r>
            <a:endParaRPr lang="en-US" altLang="zh-CN" sz="1600" kern="100" dirty="0">
              <a:latin typeface="Times New Roman" panose="02020603050405020304" pitchFamily="18" charset="0"/>
              <a:ea typeface="宋体" panose="02010600030101010101" pitchFamily="2" charset="-122"/>
              <a:cs typeface="宋体" panose="02010600030101010101" pitchFamily="2" charset="-122"/>
            </a:endParaRPr>
          </a:p>
        </p:txBody>
      </p:sp>
      <p:pic>
        <p:nvPicPr>
          <p:cNvPr id="6" name="Picture">
            <a:extLst>
              <a:ext uri="{FF2B5EF4-FFF2-40B4-BE49-F238E27FC236}">
                <a16:creationId xmlns:a16="http://schemas.microsoft.com/office/drawing/2014/main" id="{C1BBD487-27F5-4295-A1DA-B6C94347D1EA}"/>
              </a:ext>
            </a:extLst>
          </p:cNvPr>
          <p:cNvPicPr/>
          <p:nvPr/>
        </p:nvPicPr>
        <p:blipFill rotWithShape="1">
          <a:blip r:embed="rId4"/>
          <a:srcRect l="21909" t="9050" b="5609"/>
          <a:stretch/>
        </p:blipFill>
        <p:spPr bwMode="auto">
          <a:xfrm>
            <a:off x="5628789" y="1281275"/>
            <a:ext cx="6386539" cy="4652997"/>
          </a:xfrm>
          <a:prstGeom prst="rect">
            <a:avLst/>
          </a:prstGeom>
          <a:noFill/>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1322315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pic>
        <p:nvPicPr>
          <p:cNvPr id="7" name="Picture">
            <a:extLst>
              <a:ext uri="{FF2B5EF4-FFF2-40B4-BE49-F238E27FC236}">
                <a16:creationId xmlns:a16="http://schemas.microsoft.com/office/drawing/2014/main" id="{C9ED0342-CE2C-4D48-9214-57F7337E28F9}"/>
              </a:ext>
            </a:extLst>
          </p:cNvPr>
          <p:cNvPicPr/>
          <p:nvPr/>
        </p:nvPicPr>
        <p:blipFill>
          <a:blip r:embed="rId4"/>
          <a:stretch>
            <a:fillRect/>
          </a:stretch>
        </p:blipFill>
        <p:spPr bwMode="auto">
          <a:xfrm>
            <a:off x="2863980" y="1258757"/>
            <a:ext cx="5542902" cy="5188398"/>
          </a:xfrm>
          <a:prstGeom prst="rect">
            <a:avLst/>
          </a:prstGeom>
          <a:noFill/>
          <a:ln w="9525">
            <a:noFill/>
            <a:headEnd/>
            <a:tailEnd/>
          </a:ln>
        </p:spPr>
      </p:pic>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44</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4107349"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地理信息划分：省份划分</a:t>
            </a:r>
            <a:endParaRPr lang="zh-CN" altLang="zh-CN" sz="1600" kern="100" dirty="0">
              <a:effectLst/>
              <a:latin typeface="Times New Roman" panose="02020603050405020304" pitchFamily="18" charset="0"/>
              <a:ea typeface="宋体" panose="02010600030101010101" pitchFamily="2" charset="-122"/>
            </a:endParaRPr>
          </a:p>
        </p:txBody>
      </p:sp>
      <p:sp>
        <p:nvSpPr>
          <p:cNvPr id="8" name="矩形 7">
            <a:extLst>
              <a:ext uri="{FF2B5EF4-FFF2-40B4-BE49-F238E27FC236}">
                <a16:creationId xmlns:a16="http://schemas.microsoft.com/office/drawing/2014/main" id="{BA04FD40-1531-425E-BCD4-4EE6F8122255}"/>
              </a:ext>
            </a:extLst>
          </p:cNvPr>
          <p:cNvSpPr/>
          <p:nvPr/>
        </p:nvSpPr>
        <p:spPr>
          <a:xfrm>
            <a:off x="9540584" y="3483624"/>
            <a:ext cx="1531188"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宋体" panose="02010600030101010101" pitchFamily="2" charset="-122"/>
              </a:rPr>
              <a:t>准确率：</a:t>
            </a:r>
            <a:r>
              <a:rPr lang="en-US" altLang="zh-CN" kern="100" dirty="0">
                <a:latin typeface="Times New Roman" panose="02020603050405020304" pitchFamily="18" charset="0"/>
                <a:ea typeface="宋体" panose="02010600030101010101" pitchFamily="2" charset="-122"/>
                <a:cs typeface="宋体" panose="02010600030101010101" pitchFamily="2" charset="-122"/>
              </a:rPr>
              <a:t>25%</a:t>
            </a:r>
            <a:endParaRPr lang="zh-CN" altLang="en-US" dirty="0"/>
          </a:p>
        </p:txBody>
      </p:sp>
    </p:spTree>
    <p:custDataLst>
      <p:tags r:id="rId1"/>
    </p:custDataLst>
    <p:extLst>
      <p:ext uri="{BB962C8B-B14F-4D97-AF65-F5344CB8AC3E}">
        <p14:creationId xmlns:p14="http://schemas.microsoft.com/office/powerpoint/2010/main" val="3591773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45</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5143047"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地理信息划分：地理分区</a:t>
            </a:r>
            <a:endParaRPr lang="zh-CN" altLang="zh-CN" sz="1600" kern="100" dirty="0">
              <a:effectLst/>
              <a:latin typeface="Times New Roman" panose="02020603050405020304" pitchFamily="18" charset="0"/>
              <a:ea typeface="宋体" panose="02010600030101010101" pitchFamily="2" charset="-122"/>
            </a:endParaRPr>
          </a:p>
        </p:txBody>
      </p:sp>
      <p:sp>
        <p:nvSpPr>
          <p:cNvPr id="26" name="文本框 25">
            <a:extLst>
              <a:ext uri="{FF2B5EF4-FFF2-40B4-BE49-F238E27FC236}">
                <a16:creationId xmlns:a16="http://schemas.microsoft.com/office/drawing/2014/main" id="{3A1878CF-D86F-4B8F-8260-8F3BAD1F318B}"/>
              </a:ext>
            </a:extLst>
          </p:cNvPr>
          <p:cNvSpPr txBox="1"/>
          <p:nvPr/>
        </p:nvSpPr>
        <p:spPr>
          <a:xfrm>
            <a:off x="669924" y="1852208"/>
            <a:ext cx="10850881" cy="853182"/>
          </a:xfrm>
          <a:prstGeom prst="rect">
            <a:avLst/>
          </a:prstGeom>
          <a:noFill/>
        </p:spPr>
        <p:txBody>
          <a:bodyPr wrap="square">
            <a:spAutoFit/>
          </a:bodyPr>
          <a:lstStyle/>
          <a:p>
            <a:pPr indent="304800" algn="just">
              <a:lnSpc>
                <a:spcPct val="166000"/>
              </a:lnSpc>
              <a:spcAft>
                <a:spcPts val="1200"/>
              </a:spcAft>
            </a:pPr>
            <a:r>
              <a:rPr lang="zh-CN" altLang="zh-CN" sz="1600" dirty="0">
                <a:latin typeface="Times New Roman" panose="02020603050405020304" pitchFamily="18" charset="0"/>
                <a:ea typeface="宋体" panose="02010600030101010101" pitchFamily="2" charset="-122"/>
                <a:cs typeface="宋体" panose="02010600030101010101" pitchFamily="2" charset="-122"/>
              </a:rPr>
              <a:t>既然直接省份划分不太合理，那我们就需要寻找一种合适的分类方式来对分类输出进行归并，解决输出的稀疏性问题。这里我参照</a:t>
            </a:r>
            <a:r>
              <a:rPr lang="en-US" altLang="zh-CN" sz="1600" dirty="0" err="1">
                <a:solidFill>
                  <a:srgbClr val="0563C1"/>
                </a:solidFill>
                <a:latin typeface="宋体" panose="02010600030101010101" pitchFamily="2" charset="-122"/>
                <a:ea typeface="宋体" panose="02010600030101010101" pitchFamily="2" charset="-122"/>
                <a:cs typeface="宋体" panose="02010600030101010101" pitchFamily="2" charset="-122"/>
                <a:hlinkClick r:id="rId4">
                  <a:extLst>
                    <a:ext uri="{A12FA001-AC4F-418D-AE19-62706E023703}">
                      <ahyp:hlinkClr xmlns:ahyp="http://schemas.microsoft.com/office/drawing/2018/hyperlinkcolor" val="tx"/>
                    </a:ext>
                  </a:extLst>
                </a:hlinkClick>
              </a:rPr>
              <a:t>百度词条：</a:t>
            </a:r>
            <a:r>
              <a:rPr lang="en-US" altLang="zh-CN" sz="1600" dirty="0" err="1">
                <a:solidFill>
                  <a:srgbClr val="4472C4"/>
                </a:solidFill>
                <a:latin typeface="宋体" panose="02010600030101010101" pitchFamily="2" charset="-122"/>
                <a:ea typeface="宋体" panose="02010600030101010101" pitchFamily="2" charset="-122"/>
                <a:cs typeface="宋体" panose="02010600030101010101" pitchFamily="2" charset="-122"/>
                <a:hlinkClick r:id="rId4">
                  <a:extLst>
                    <a:ext uri="{A12FA001-AC4F-418D-AE19-62706E023703}">
                      <ahyp:hlinkClr xmlns:ahyp="http://schemas.microsoft.com/office/drawing/2018/hyperlinkcolor" val="tx"/>
                    </a:ext>
                  </a:extLst>
                </a:hlinkClick>
              </a:rPr>
              <a:t>中国地理区划</a:t>
            </a:r>
            <a:r>
              <a:rPr lang="zh-CN" altLang="zh-CN" sz="1600" dirty="0">
                <a:latin typeface="Times New Roman" panose="02020603050405020304" pitchFamily="18" charset="0"/>
                <a:ea typeface="宋体" panose="02010600030101010101" pitchFamily="2" charset="-122"/>
                <a:cs typeface="宋体" panose="02010600030101010101" pitchFamily="2" charset="-122"/>
              </a:rPr>
              <a:t>，将省份信息进行划分归组。</a:t>
            </a:r>
            <a:endParaRPr lang="zh-CN" altLang="en-US" sz="1600" kern="100" dirty="0">
              <a:latin typeface="Times New Roman" panose="02020603050405020304" pitchFamily="18" charset="0"/>
              <a:ea typeface="宋体" panose="02010600030101010101" pitchFamily="2" charset="-122"/>
              <a:cs typeface="宋体" panose="02010600030101010101" pitchFamily="2" charset="-122"/>
            </a:endParaRPr>
          </a:p>
        </p:txBody>
      </p:sp>
      <p:graphicFrame>
        <p:nvGraphicFramePr>
          <p:cNvPr id="3" name="表格 2">
            <a:extLst>
              <a:ext uri="{FF2B5EF4-FFF2-40B4-BE49-F238E27FC236}">
                <a16:creationId xmlns:a16="http://schemas.microsoft.com/office/drawing/2014/main" id="{1DC69F40-34B1-4EA4-B3C3-45243CDC0C90}"/>
              </a:ext>
            </a:extLst>
          </p:cNvPr>
          <p:cNvGraphicFramePr>
            <a:graphicFrameLocks noGrp="1"/>
          </p:cNvGraphicFramePr>
          <p:nvPr>
            <p:extLst>
              <p:ext uri="{D42A27DB-BD31-4B8C-83A1-F6EECF244321}">
                <p14:modId xmlns:p14="http://schemas.microsoft.com/office/powerpoint/2010/main" val="313639107"/>
              </p:ext>
            </p:extLst>
          </p:nvPr>
        </p:nvGraphicFramePr>
        <p:xfrm>
          <a:off x="669924" y="2867870"/>
          <a:ext cx="4228646" cy="3521131"/>
        </p:xfrm>
        <a:graphic>
          <a:graphicData uri="http://schemas.openxmlformats.org/drawingml/2006/table">
            <a:tbl>
              <a:tblPr firstRow="1" bandRow="1" bandCol="1">
                <a:tableStyleId>{5C22544A-7EE6-4342-B048-85BDC9FD1C3A}</a:tableStyleId>
              </a:tblPr>
              <a:tblGrid>
                <a:gridCol w="1298195">
                  <a:extLst>
                    <a:ext uri="{9D8B030D-6E8A-4147-A177-3AD203B41FA5}">
                      <a16:colId xmlns:a16="http://schemas.microsoft.com/office/drawing/2014/main" val="3249824638"/>
                    </a:ext>
                  </a:extLst>
                </a:gridCol>
                <a:gridCol w="2930451">
                  <a:extLst>
                    <a:ext uri="{9D8B030D-6E8A-4147-A177-3AD203B41FA5}">
                      <a16:colId xmlns:a16="http://schemas.microsoft.com/office/drawing/2014/main" val="1200146714"/>
                    </a:ext>
                  </a:extLst>
                </a:gridCol>
              </a:tblGrid>
              <a:tr h="416474">
                <a:tc>
                  <a:txBody>
                    <a:bodyPr/>
                    <a:lstStyle/>
                    <a:p>
                      <a:pPr algn="ctr">
                        <a:lnSpc>
                          <a:spcPct val="167000"/>
                        </a:lnSpc>
                        <a:spcAft>
                          <a:spcPts val="0"/>
                        </a:spcAft>
                      </a:pPr>
                      <a:r>
                        <a:rPr lang="zh-CN" sz="1200" kern="100" dirty="0">
                          <a:effectLst/>
                        </a:rPr>
                        <a:t>地区名称</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dirty="0">
                          <a:effectLst/>
                        </a:rPr>
                        <a:t>范围</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1997675"/>
                  </a:ext>
                </a:extLst>
              </a:tr>
              <a:tr h="896061">
                <a:tc>
                  <a:txBody>
                    <a:bodyPr/>
                    <a:lstStyle/>
                    <a:p>
                      <a:pPr algn="ctr">
                        <a:lnSpc>
                          <a:spcPct val="167000"/>
                        </a:lnSpc>
                        <a:spcAft>
                          <a:spcPts val="0"/>
                        </a:spcAft>
                      </a:pPr>
                      <a:r>
                        <a:rPr lang="zh-CN" sz="1200" kern="100">
                          <a:effectLst/>
                        </a:rPr>
                        <a:t>北方地区</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a:effectLst/>
                        </a:rPr>
                        <a:t>北京、天津、河北、山西、陕西、河南、山东 、黑龙江、吉林、辽宁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50370764"/>
                  </a:ext>
                </a:extLst>
              </a:tr>
              <a:tr h="1375648">
                <a:tc>
                  <a:txBody>
                    <a:bodyPr/>
                    <a:lstStyle/>
                    <a:p>
                      <a:pPr algn="ctr">
                        <a:lnSpc>
                          <a:spcPct val="167000"/>
                        </a:lnSpc>
                        <a:spcAft>
                          <a:spcPts val="0"/>
                        </a:spcAft>
                      </a:pPr>
                      <a:r>
                        <a:rPr lang="zh-CN" sz="1200" kern="100">
                          <a:effectLst/>
                        </a:rPr>
                        <a:t>南方地区</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a:effectLst/>
                        </a:rPr>
                        <a:t>江苏、安徽、浙江、上海、湖北、湖南、江西、福建、云南、贵州、四川、重庆、陕西、广西、广东、香港、澳门、海南、台湾、河南</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76557231"/>
                  </a:ext>
                </a:extLst>
              </a:tr>
              <a:tr h="416474">
                <a:tc>
                  <a:txBody>
                    <a:bodyPr/>
                    <a:lstStyle/>
                    <a:p>
                      <a:pPr algn="ctr">
                        <a:lnSpc>
                          <a:spcPct val="167000"/>
                        </a:lnSpc>
                        <a:spcAft>
                          <a:spcPts val="0"/>
                        </a:spcAft>
                      </a:pPr>
                      <a:r>
                        <a:rPr lang="zh-CN" sz="1200" kern="100">
                          <a:effectLst/>
                        </a:rPr>
                        <a:t>西北地区</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a:effectLst/>
                        </a:rPr>
                        <a:t>内蒙古、新疆、宁夏、甘肃</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50651488"/>
                  </a:ext>
                </a:extLst>
              </a:tr>
              <a:tr h="416474">
                <a:tc>
                  <a:txBody>
                    <a:bodyPr/>
                    <a:lstStyle/>
                    <a:p>
                      <a:pPr algn="ctr">
                        <a:lnSpc>
                          <a:spcPct val="167000"/>
                        </a:lnSpc>
                        <a:spcAft>
                          <a:spcPts val="0"/>
                        </a:spcAft>
                      </a:pPr>
                      <a:r>
                        <a:rPr lang="zh-CN" sz="1200" kern="100" dirty="0">
                          <a:effectLst/>
                        </a:rPr>
                        <a:t>青藏地区</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dirty="0">
                          <a:effectLst/>
                        </a:rPr>
                        <a:t>青海、西藏</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29642834"/>
                  </a:ext>
                </a:extLst>
              </a:tr>
            </a:tbl>
          </a:graphicData>
        </a:graphic>
      </p:graphicFrame>
      <p:pic>
        <p:nvPicPr>
          <p:cNvPr id="8" name="Picture">
            <a:extLst>
              <a:ext uri="{FF2B5EF4-FFF2-40B4-BE49-F238E27FC236}">
                <a16:creationId xmlns:a16="http://schemas.microsoft.com/office/drawing/2014/main" id="{33CE6875-12EE-4C6A-9572-D7BE993A3E83}"/>
              </a:ext>
            </a:extLst>
          </p:cNvPr>
          <p:cNvPicPr/>
          <p:nvPr/>
        </p:nvPicPr>
        <p:blipFill rotWithShape="1">
          <a:blip r:embed="rId5"/>
          <a:srcRect l="25719" t="8813" r="7756" b="10196"/>
          <a:stretch/>
        </p:blipFill>
        <p:spPr bwMode="auto">
          <a:xfrm>
            <a:off x="6253984" y="2705390"/>
            <a:ext cx="4839970" cy="3928110"/>
          </a:xfrm>
          <a:prstGeom prst="rect">
            <a:avLst/>
          </a:prstGeom>
          <a:noFill/>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2348040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46</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5143047"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地理信息划分：地理分区</a:t>
            </a:r>
            <a:endParaRPr lang="zh-CN" altLang="zh-CN" sz="1600" kern="100" dirty="0">
              <a:effectLst/>
              <a:latin typeface="Times New Roman" panose="02020603050405020304" pitchFamily="18" charset="0"/>
              <a:ea typeface="宋体" panose="02010600030101010101" pitchFamily="2" charset="-122"/>
            </a:endParaRPr>
          </a:p>
        </p:txBody>
      </p:sp>
      <p:pic>
        <p:nvPicPr>
          <p:cNvPr id="9" name="Picture">
            <a:extLst>
              <a:ext uri="{FF2B5EF4-FFF2-40B4-BE49-F238E27FC236}">
                <a16:creationId xmlns:a16="http://schemas.microsoft.com/office/drawing/2014/main" id="{9DE26166-A7EC-4F60-9FAC-4E1689863ED0}"/>
              </a:ext>
            </a:extLst>
          </p:cNvPr>
          <p:cNvPicPr/>
          <p:nvPr/>
        </p:nvPicPr>
        <p:blipFill>
          <a:blip r:embed="rId4"/>
          <a:stretch>
            <a:fillRect/>
          </a:stretch>
        </p:blipFill>
        <p:spPr bwMode="auto">
          <a:xfrm>
            <a:off x="553615" y="2068544"/>
            <a:ext cx="10518711" cy="3930742"/>
          </a:xfrm>
          <a:prstGeom prst="rect">
            <a:avLst/>
          </a:prstGeom>
          <a:noFill/>
          <a:ln w="9525">
            <a:noFill/>
            <a:headEnd/>
            <a:tailEnd/>
          </a:ln>
        </p:spPr>
      </p:pic>
      <p:sp>
        <p:nvSpPr>
          <p:cNvPr id="10" name="矩形 9">
            <a:extLst>
              <a:ext uri="{FF2B5EF4-FFF2-40B4-BE49-F238E27FC236}">
                <a16:creationId xmlns:a16="http://schemas.microsoft.com/office/drawing/2014/main" id="{19C93766-DE04-4B04-AFD0-ED8D3451B032}"/>
              </a:ext>
            </a:extLst>
          </p:cNvPr>
          <p:cNvSpPr/>
          <p:nvPr/>
        </p:nvSpPr>
        <p:spPr>
          <a:xfrm>
            <a:off x="9368013" y="1884865"/>
            <a:ext cx="1531188"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宋体" panose="02010600030101010101" pitchFamily="2" charset="-122"/>
              </a:rPr>
              <a:t>准确率：</a:t>
            </a:r>
            <a:r>
              <a:rPr lang="en-US" altLang="zh-CN" kern="100" dirty="0">
                <a:latin typeface="Times New Roman" panose="02020603050405020304" pitchFamily="18" charset="0"/>
                <a:ea typeface="宋体" panose="02010600030101010101" pitchFamily="2" charset="-122"/>
                <a:cs typeface="宋体" panose="02010600030101010101" pitchFamily="2" charset="-122"/>
              </a:rPr>
              <a:t>65%</a:t>
            </a:r>
            <a:endParaRPr lang="zh-CN" altLang="en-US" dirty="0"/>
          </a:p>
        </p:txBody>
      </p:sp>
    </p:spTree>
    <p:custDataLst>
      <p:tags r:id="rId1"/>
    </p:custDataLst>
    <p:extLst>
      <p:ext uri="{BB962C8B-B14F-4D97-AF65-F5344CB8AC3E}">
        <p14:creationId xmlns:p14="http://schemas.microsoft.com/office/powerpoint/2010/main" val="2809280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47</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5273676" cy="707886"/>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地理信息划分：行政分区</a:t>
            </a:r>
          </a:p>
          <a:p>
            <a:pPr algn="just"/>
            <a:endParaRPr lang="zh-CN" altLang="zh-CN" sz="1600" kern="100" dirty="0">
              <a:effectLst/>
              <a:latin typeface="Times New Roman" panose="02020603050405020304" pitchFamily="18" charset="0"/>
              <a:ea typeface="宋体" panose="02010600030101010101" pitchFamily="2" charset="-122"/>
            </a:endParaRPr>
          </a:p>
        </p:txBody>
      </p:sp>
      <p:graphicFrame>
        <p:nvGraphicFramePr>
          <p:cNvPr id="3" name="表格 2">
            <a:extLst>
              <a:ext uri="{FF2B5EF4-FFF2-40B4-BE49-F238E27FC236}">
                <a16:creationId xmlns:a16="http://schemas.microsoft.com/office/drawing/2014/main" id="{DB07353F-1A77-40F5-982C-67C95FE5903F}"/>
              </a:ext>
            </a:extLst>
          </p:cNvPr>
          <p:cNvGraphicFramePr>
            <a:graphicFrameLocks noGrp="1"/>
          </p:cNvGraphicFramePr>
          <p:nvPr>
            <p:extLst>
              <p:ext uri="{D42A27DB-BD31-4B8C-83A1-F6EECF244321}">
                <p14:modId xmlns:p14="http://schemas.microsoft.com/office/powerpoint/2010/main" val="2953018822"/>
              </p:ext>
            </p:extLst>
          </p:nvPr>
        </p:nvGraphicFramePr>
        <p:xfrm>
          <a:off x="669924" y="2082742"/>
          <a:ext cx="4489905" cy="4195503"/>
        </p:xfrm>
        <a:graphic>
          <a:graphicData uri="http://schemas.openxmlformats.org/drawingml/2006/table">
            <a:tbl>
              <a:tblPr firstRow="1" bandRow="1" bandCol="1">
                <a:tableStyleId>{5C22544A-7EE6-4342-B048-85BDC9FD1C3A}</a:tableStyleId>
              </a:tblPr>
              <a:tblGrid>
                <a:gridCol w="1378470">
                  <a:extLst>
                    <a:ext uri="{9D8B030D-6E8A-4147-A177-3AD203B41FA5}">
                      <a16:colId xmlns:a16="http://schemas.microsoft.com/office/drawing/2014/main" val="939262946"/>
                    </a:ext>
                  </a:extLst>
                </a:gridCol>
                <a:gridCol w="3111435">
                  <a:extLst>
                    <a:ext uri="{9D8B030D-6E8A-4147-A177-3AD203B41FA5}">
                      <a16:colId xmlns:a16="http://schemas.microsoft.com/office/drawing/2014/main" val="3771767681"/>
                    </a:ext>
                  </a:extLst>
                </a:gridCol>
              </a:tblGrid>
              <a:tr h="304956">
                <a:tc>
                  <a:txBody>
                    <a:bodyPr/>
                    <a:lstStyle/>
                    <a:p>
                      <a:pPr algn="ctr">
                        <a:lnSpc>
                          <a:spcPct val="167000"/>
                        </a:lnSpc>
                        <a:spcAft>
                          <a:spcPts val="0"/>
                        </a:spcAft>
                      </a:pPr>
                      <a:r>
                        <a:rPr lang="zh-CN" sz="1200" kern="100">
                          <a:effectLst/>
                        </a:rPr>
                        <a:t>地区名称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a:effectLst/>
                        </a:rPr>
                        <a:t>范围</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46934418"/>
                  </a:ext>
                </a:extLst>
              </a:tr>
              <a:tr h="656127">
                <a:tc>
                  <a:txBody>
                    <a:bodyPr/>
                    <a:lstStyle/>
                    <a:p>
                      <a:pPr algn="ctr">
                        <a:lnSpc>
                          <a:spcPct val="167000"/>
                        </a:lnSpc>
                        <a:spcAft>
                          <a:spcPts val="0"/>
                        </a:spcAft>
                      </a:pPr>
                      <a:r>
                        <a:rPr lang="zh-CN" sz="1200" kern="100">
                          <a:effectLst/>
                        </a:rPr>
                        <a:t>华北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a:effectLst/>
                        </a:rPr>
                        <a:t>北京市、天津市、河北省、山西省、内蒙古自治区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09021507"/>
                  </a:ext>
                </a:extLst>
              </a:tr>
              <a:tr h="304956">
                <a:tc>
                  <a:txBody>
                    <a:bodyPr/>
                    <a:lstStyle/>
                    <a:p>
                      <a:pPr algn="ctr">
                        <a:lnSpc>
                          <a:spcPct val="167000"/>
                        </a:lnSpc>
                        <a:spcAft>
                          <a:spcPts val="0"/>
                        </a:spcAft>
                      </a:pPr>
                      <a:r>
                        <a:rPr lang="zh-CN" sz="1200" kern="100">
                          <a:effectLst/>
                        </a:rPr>
                        <a:t>东北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a:effectLst/>
                        </a:rPr>
                        <a:t>黑龙江省、吉林省、辽宁省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29820457"/>
                  </a:ext>
                </a:extLst>
              </a:tr>
              <a:tr h="656127">
                <a:tc>
                  <a:txBody>
                    <a:bodyPr/>
                    <a:lstStyle/>
                    <a:p>
                      <a:pPr algn="ctr">
                        <a:lnSpc>
                          <a:spcPct val="167000"/>
                        </a:lnSpc>
                        <a:spcAft>
                          <a:spcPts val="0"/>
                        </a:spcAft>
                      </a:pPr>
                      <a:r>
                        <a:rPr lang="zh-CN" sz="1200" kern="100">
                          <a:effectLst/>
                        </a:rPr>
                        <a:t>华东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a:effectLst/>
                        </a:rPr>
                        <a:t>上海市、江苏省、浙江省、安徽省、江西省、</a:t>
                      </a:r>
                      <a:endParaRPr lang="zh-CN" sz="1050" kern="100">
                        <a:effectLst/>
                      </a:endParaRPr>
                    </a:p>
                    <a:p>
                      <a:pPr algn="ctr">
                        <a:lnSpc>
                          <a:spcPct val="167000"/>
                        </a:lnSpc>
                        <a:spcAft>
                          <a:spcPts val="0"/>
                        </a:spcAft>
                      </a:pPr>
                      <a:r>
                        <a:rPr lang="zh-CN" sz="1200" kern="100">
                          <a:effectLst/>
                        </a:rPr>
                        <a:t>山东省、福建省，以及台湾省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17589270"/>
                  </a:ext>
                </a:extLst>
              </a:tr>
              <a:tr h="304956">
                <a:tc>
                  <a:txBody>
                    <a:bodyPr/>
                    <a:lstStyle/>
                    <a:p>
                      <a:pPr algn="ctr">
                        <a:lnSpc>
                          <a:spcPct val="167000"/>
                        </a:lnSpc>
                        <a:spcAft>
                          <a:spcPts val="0"/>
                        </a:spcAft>
                      </a:pPr>
                      <a:r>
                        <a:rPr lang="zh-CN" sz="1200" kern="100">
                          <a:effectLst/>
                        </a:rPr>
                        <a:t>华中</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a:effectLst/>
                        </a:rPr>
                        <a:t>河南省、湖北省、湖南省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1448245"/>
                  </a:ext>
                </a:extLst>
              </a:tr>
              <a:tr h="656127">
                <a:tc>
                  <a:txBody>
                    <a:bodyPr/>
                    <a:lstStyle/>
                    <a:p>
                      <a:pPr algn="ctr">
                        <a:lnSpc>
                          <a:spcPct val="167000"/>
                        </a:lnSpc>
                        <a:spcAft>
                          <a:spcPts val="0"/>
                        </a:spcAft>
                      </a:pPr>
                      <a:r>
                        <a:rPr lang="zh-CN" sz="1200" kern="100">
                          <a:effectLst/>
                        </a:rPr>
                        <a:t>华南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a:effectLst/>
                        </a:rPr>
                        <a:t>广东省、广西壮族自治区、海南省，</a:t>
                      </a:r>
                      <a:endParaRPr lang="zh-CN" sz="1050" kern="100">
                        <a:effectLst/>
                      </a:endParaRPr>
                    </a:p>
                    <a:p>
                      <a:pPr algn="ctr">
                        <a:lnSpc>
                          <a:spcPct val="167000"/>
                        </a:lnSpc>
                        <a:spcAft>
                          <a:spcPts val="0"/>
                        </a:spcAft>
                      </a:pPr>
                      <a:r>
                        <a:rPr lang="zh-CN" sz="1200" kern="100">
                          <a:effectLst/>
                        </a:rPr>
                        <a:t>香港特别行政区、澳门特别行政区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97659516"/>
                  </a:ext>
                </a:extLst>
              </a:tr>
              <a:tr h="656127">
                <a:tc>
                  <a:txBody>
                    <a:bodyPr/>
                    <a:lstStyle/>
                    <a:p>
                      <a:pPr algn="ctr">
                        <a:lnSpc>
                          <a:spcPct val="167000"/>
                        </a:lnSpc>
                        <a:spcAft>
                          <a:spcPts val="0"/>
                        </a:spcAft>
                      </a:pPr>
                      <a:r>
                        <a:rPr lang="zh-CN" sz="1200" kern="100">
                          <a:effectLst/>
                        </a:rPr>
                        <a:t>西南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a:effectLst/>
                        </a:rPr>
                        <a:t>重庆市、四川省、贵州省、云南省、西藏自治区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0983794"/>
                  </a:ext>
                </a:extLst>
              </a:tr>
              <a:tr h="656127">
                <a:tc>
                  <a:txBody>
                    <a:bodyPr/>
                    <a:lstStyle/>
                    <a:p>
                      <a:pPr algn="ctr">
                        <a:lnSpc>
                          <a:spcPct val="167000"/>
                        </a:lnSpc>
                        <a:spcAft>
                          <a:spcPts val="0"/>
                        </a:spcAft>
                      </a:pPr>
                      <a:r>
                        <a:rPr lang="zh-CN" sz="1200" kern="100">
                          <a:effectLst/>
                        </a:rPr>
                        <a:t>西北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67000"/>
                        </a:lnSpc>
                        <a:spcAft>
                          <a:spcPts val="0"/>
                        </a:spcAft>
                      </a:pPr>
                      <a:r>
                        <a:rPr lang="zh-CN" sz="1200" kern="100" dirty="0">
                          <a:effectLst/>
                        </a:rPr>
                        <a:t>陕西省、甘肃省、青海省、宁夏回族自治区、</a:t>
                      </a:r>
                      <a:endParaRPr lang="zh-CN" sz="1050" kern="100" dirty="0">
                        <a:effectLst/>
                      </a:endParaRPr>
                    </a:p>
                    <a:p>
                      <a:pPr algn="ctr">
                        <a:lnSpc>
                          <a:spcPct val="167000"/>
                        </a:lnSpc>
                        <a:spcAft>
                          <a:spcPts val="0"/>
                        </a:spcAft>
                      </a:pPr>
                      <a:r>
                        <a:rPr lang="zh-CN" sz="1200" kern="100" dirty="0">
                          <a:effectLst/>
                        </a:rPr>
                        <a:t>新疆维吾尔自治区、内蒙古自治区</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10185937"/>
                  </a:ext>
                </a:extLst>
              </a:tr>
            </a:tbl>
          </a:graphicData>
        </a:graphic>
      </p:graphicFrame>
      <p:pic>
        <p:nvPicPr>
          <p:cNvPr id="8" name="Picture">
            <a:extLst>
              <a:ext uri="{FF2B5EF4-FFF2-40B4-BE49-F238E27FC236}">
                <a16:creationId xmlns:a16="http://schemas.microsoft.com/office/drawing/2014/main" id="{3BA6FF8D-3CFE-4036-9175-AFBDBAB38000}"/>
              </a:ext>
            </a:extLst>
          </p:cNvPr>
          <p:cNvPicPr/>
          <p:nvPr/>
        </p:nvPicPr>
        <p:blipFill rotWithShape="1">
          <a:blip r:embed="rId4"/>
          <a:srcRect l="20643" t="8338" r="8226" b="7365"/>
          <a:stretch/>
        </p:blipFill>
        <p:spPr bwMode="auto">
          <a:xfrm>
            <a:off x="5738327" y="1540882"/>
            <a:ext cx="5782478" cy="4568453"/>
          </a:xfrm>
          <a:prstGeom prst="rect">
            <a:avLst/>
          </a:prstGeom>
          <a:noFill/>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1454313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48</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5273676" cy="707886"/>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地理信息划分：行政分区</a:t>
            </a:r>
          </a:p>
          <a:p>
            <a:pPr algn="just"/>
            <a:endParaRPr lang="zh-CN" altLang="zh-CN" sz="1600" kern="100" dirty="0">
              <a:effectLst/>
              <a:latin typeface="Times New Roman" panose="02020603050405020304" pitchFamily="18" charset="0"/>
              <a:ea typeface="宋体" panose="02010600030101010101" pitchFamily="2" charset="-122"/>
            </a:endParaRPr>
          </a:p>
        </p:txBody>
      </p:sp>
      <p:pic>
        <p:nvPicPr>
          <p:cNvPr id="7" name="Picture">
            <a:extLst>
              <a:ext uri="{FF2B5EF4-FFF2-40B4-BE49-F238E27FC236}">
                <a16:creationId xmlns:a16="http://schemas.microsoft.com/office/drawing/2014/main" id="{7E0EC5D4-2797-4344-BE1F-E32EB64AFDCB}"/>
              </a:ext>
            </a:extLst>
          </p:cNvPr>
          <p:cNvPicPr/>
          <p:nvPr/>
        </p:nvPicPr>
        <p:blipFill>
          <a:blip r:embed="rId4"/>
          <a:stretch>
            <a:fillRect/>
          </a:stretch>
        </p:blipFill>
        <p:spPr bwMode="auto">
          <a:xfrm>
            <a:off x="1058088" y="2098429"/>
            <a:ext cx="10075824" cy="3949963"/>
          </a:xfrm>
          <a:prstGeom prst="rect">
            <a:avLst/>
          </a:prstGeom>
          <a:noFill/>
          <a:ln w="9525">
            <a:noFill/>
            <a:headEnd/>
            <a:tailEnd/>
          </a:ln>
        </p:spPr>
      </p:pic>
      <p:sp>
        <p:nvSpPr>
          <p:cNvPr id="9" name="矩形 8">
            <a:extLst>
              <a:ext uri="{FF2B5EF4-FFF2-40B4-BE49-F238E27FC236}">
                <a16:creationId xmlns:a16="http://schemas.microsoft.com/office/drawing/2014/main" id="{76E88C5A-3B66-495C-BCB5-516EB3E14BCC}"/>
              </a:ext>
            </a:extLst>
          </p:cNvPr>
          <p:cNvSpPr/>
          <p:nvPr/>
        </p:nvSpPr>
        <p:spPr>
          <a:xfrm>
            <a:off x="9368013" y="1884865"/>
            <a:ext cx="1531188"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宋体" panose="02010600030101010101" pitchFamily="2" charset="-122"/>
              </a:rPr>
              <a:t>准确率：</a:t>
            </a:r>
            <a:r>
              <a:rPr lang="en-US" altLang="zh-CN" kern="100" dirty="0">
                <a:latin typeface="Times New Roman" panose="02020603050405020304" pitchFamily="18" charset="0"/>
                <a:ea typeface="宋体" panose="02010600030101010101" pitchFamily="2" charset="-122"/>
                <a:cs typeface="宋体" panose="02010600030101010101" pitchFamily="2" charset="-122"/>
              </a:rPr>
              <a:t>40%</a:t>
            </a:r>
            <a:endParaRPr lang="zh-CN" altLang="en-US" dirty="0"/>
          </a:p>
        </p:txBody>
      </p:sp>
    </p:spTree>
    <p:custDataLst>
      <p:tags r:id="rId1"/>
    </p:custDataLst>
    <p:extLst>
      <p:ext uri="{BB962C8B-B14F-4D97-AF65-F5344CB8AC3E}">
        <p14:creationId xmlns:p14="http://schemas.microsoft.com/office/powerpoint/2010/main" val="2456953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49</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4135341"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地理信息划分：经济分区</a:t>
            </a:r>
            <a:endParaRPr lang="zh-CN" altLang="zh-CN" sz="1600" kern="100" dirty="0">
              <a:effectLst/>
              <a:latin typeface="Times New Roman" panose="02020603050405020304" pitchFamily="18" charset="0"/>
              <a:ea typeface="宋体" panose="02010600030101010101" pitchFamily="2" charset="-122"/>
            </a:endParaRPr>
          </a:p>
        </p:txBody>
      </p:sp>
      <p:graphicFrame>
        <p:nvGraphicFramePr>
          <p:cNvPr id="5" name="表格 4">
            <a:extLst>
              <a:ext uri="{FF2B5EF4-FFF2-40B4-BE49-F238E27FC236}">
                <a16:creationId xmlns:a16="http://schemas.microsoft.com/office/drawing/2014/main" id="{197E64E5-B30C-4EFA-875E-7900F7205CF6}"/>
              </a:ext>
            </a:extLst>
          </p:cNvPr>
          <p:cNvGraphicFramePr>
            <a:graphicFrameLocks noGrp="1"/>
          </p:cNvGraphicFramePr>
          <p:nvPr>
            <p:extLst>
              <p:ext uri="{D42A27DB-BD31-4B8C-83A1-F6EECF244321}">
                <p14:modId xmlns:p14="http://schemas.microsoft.com/office/powerpoint/2010/main" val="3663429656"/>
              </p:ext>
            </p:extLst>
          </p:nvPr>
        </p:nvGraphicFramePr>
        <p:xfrm>
          <a:off x="752454" y="2279364"/>
          <a:ext cx="3007783" cy="4065451"/>
        </p:xfrm>
        <a:graphic>
          <a:graphicData uri="http://schemas.openxmlformats.org/drawingml/2006/table">
            <a:tbl>
              <a:tblPr firstRow="1" bandRow="1" bandCol="1">
                <a:tableStyleId>{5C22544A-7EE6-4342-B048-85BDC9FD1C3A}</a:tableStyleId>
              </a:tblPr>
              <a:tblGrid>
                <a:gridCol w="1047504">
                  <a:extLst>
                    <a:ext uri="{9D8B030D-6E8A-4147-A177-3AD203B41FA5}">
                      <a16:colId xmlns:a16="http://schemas.microsoft.com/office/drawing/2014/main" val="668862059"/>
                    </a:ext>
                  </a:extLst>
                </a:gridCol>
                <a:gridCol w="1960279">
                  <a:extLst>
                    <a:ext uri="{9D8B030D-6E8A-4147-A177-3AD203B41FA5}">
                      <a16:colId xmlns:a16="http://schemas.microsoft.com/office/drawing/2014/main" val="1207768078"/>
                    </a:ext>
                  </a:extLst>
                </a:gridCol>
              </a:tblGrid>
              <a:tr h="372661">
                <a:tc>
                  <a:txBody>
                    <a:bodyPr/>
                    <a:lstStyle/>
                    <a:p>
                      <a:pPr algn="ctr">
                        <a:lnSpc>
                          <a:spcPct val="167000"/>
                        </a:lnSpc>
                        <a:spcAft>
                          <a:spcPts val="0"/>
                        </a:spcAft>
                      </a:pPr>
                      <a:r>
                        <a:rPr lang="zh-CN" sz="1200" kern="100">
                          <a:effectLst/>
                        </a:rPr>
                        <a:t>地区名称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67000"/>
                        </a:lnSpc>
                        <a:spcAft>
                          <a:spcPts val="0"/>
                        </a:spcAft>
                      </a:pPr>
                      <a:r>
                        <a:rPr lang="zh-CN" sz="1200" kern="100">
                          <a:effectLst/>
                        </a:rPr>
                        <a:t>范围</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90872802"/>
                  </a:ext>
                </a:extLst>
              </a:tr>
              <a:tr h="1230930">
                <a:tc>
                  <a:txBody>
                    <a:bodyPr/>
                    <a:lstStyle/>
                    <a:p>
                      <a:pPr algn="ctr">
                        <a:lnSpc>
                          <a:spcPct val="167000"/>
                        </a:lnSpc>
                        <a:spcAft>
                          <a:spcPts val="0"/>
                        </a:spcAft>
                      </a:pPr>
                      <a:r>
                        <a:rPr lang="zh-CN" sz="1200" kern="100">
                          <a:effectLst/>
                        </a:rPr>
                        <a:t>东部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67000"/>
                        </a:lnSpc>
                        <a:spcAft>
                          <a:spcPts val="0"/>
                        </a:spcAft>
                      </a:pPr>
                      <a:r>
                        <a:rPr lang="zh-CN" sz="1200" kern="100" dirty="0">
                          <a:effectLst/>
                        </a:rPr>
                        <a:t>北京、天津、河北、辽宁、上海、江苏、浙江、福建、山东、广东、广西、海南</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83977075"/>
                  </a:ext>
                </a:extLst>
              </a:tr>
              <a:tr h="1230930">
                <a:tc>
                  <a:txBody>
                    <a:bodyPr/>
                    <a:lstStyle/>
                    <a:p>
                      <a:pPr algn="ctr">
                        <a:lnSpc>
                          <a:spcPct val="167000"/>
                        </a:lnSpc>
                        <a:spcAft>
                          <a:spcPts val="0"/>
                        </a:spcAft>
                      </a:pPr>
                      <a:r>
                        <a:rPr lang="zh-CN" sz="1200" kern="100">
                          <a:effectLst/>
                        </a:rPr>
                        <a:t>中部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67000"/>
                        </a:lnSpc>
                        <a:spcAft>
                          <a:spcPts val="0"/>
                        </a:spcAft>
                      </a:pPr>
                      <a:r>
                        <a:rPr lang="zh-CN" sz="1200" kern="100" dirty="0">
                          <a:effectLst/>
                        </a:rPr>
                        <a:t>山西、内蒙古、吉林、</a:t>
                      </a:r>
                      <a:endParaRPr lang="en-US" altLang="zh-CN" sz="1200" kern="100" dirty="0">
                        <a:effectLst/>
                      </a:endParaRPr>
                    </a:p>
                    <a:p>
                      <a:pPr algn="ctr">
                        <a:lnSpc>
                          <a:spcPct val="167000"/>
                        </a:lnSpc>
                        <a:spcAft>
                          <a:spcPts val="0"/>
                        </a:spcAft>
                      </a:pPr>
                      <a:r>
                        <a:rPr lang="zh-CN" sz="1200" kern="100" dirty="0">
                          <a:effectLst/>
                        </a:rPr>
                        <a:t>黑龙江、安徽，</a:t>
                      </a:r>
                      <a:endParaRPr lang="zh-CN" sz="1050" kern="100" dirty="0">
                        <a:effectLst/>
                      </a:endParaRPr>
                    </a:p>
                    <a:p>
                      <a:pPr algn="ctr">
                        <a:lnSpc>
                          <a:spcPct val="167000"/>
                        </a:lnSpc>
                        <a:spcAft>
                          <a:spcPts val="0"/>
                        </a:spcAft>
                      </a:pPr>
                      <a:r>
                        <a:rPr lang="zh-CN" sz="1200" kern="100" dirty="0">
                          <a:effectLst/>
                        </a:rPr>
                        <a:t>江西、河南、湖北、湖南</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3653219"/>
                  </a:ext>
                </a:extLst>
              </a:tr>
              <a:tr h="1230930">
                <a:tc>
                  <a:txBody>
                    <a:bodyPr/>
                    <a:lstStyle/>
                    <a:p>
                      <a:pPr algn="ctr">
                        <a:lnSpc>
                          <a:spcPct val="167000"/>
                        </a:lnSpc>
                        <a:spcAft>
                          <a:spcPts val="0"/>
                        </a:spcAft>
                      </a:pPr>
                      <a:r>
                        <a:rPr lang="zh-CN" sz="1200" kern="100">
                          <a:effectLst/>
                        </a:rPr>
                        <a:t>西部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67000"/>
                        </a:lnSpc>
                        <a:spcAft>
                          <a:spcPts val="0"/>
                        </a:spcAft>
                      </a:pPr>
                      <a:r>
                        <a:rPr lang="zh-CN" sz="1200" kern="100" dirty="0">
                          <a:effectLst/>
                        </a:rPr>
                        <a:t>重庆、四川、贵州、云南、西藏、陕西、甘肃、青海、宁夏、新疆</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70919888"/>
                  </a:ext>
                </a:extLst>
              </a:tr>
            </a:tbl>
          </a:graphicData>
        </a:graphic>
      </p:graphicFrame>
      <p:pic>
        <p:nvPicPr>
          <p:cNvPr id="10" name="Picture">
            <a:extLst>
              <a:ext uri="{FF2B5EF4-FFF2-40B4-BE49-F238E27FC236}">
                <a16:creationId xmlns:a16="http://schemas.microsoft.com/office/drawing/2014/main" id="{F1D60D1D-3857-49EB-8147-2ECE57408E3C}"/>
              </a:ext>
            </a:extLst>
          </p:cNvPr>
          <p:cNvPicPr/>
          <p:nvPr/>
        </p:nvPicPr>
        <p:blipFill rotWithShape="1">
          <a:blip r:embed="rId4"/>
          <a:srcRect l="24826" t="9377" r="9269" b="11592"/>
          <a:stretch/>
        </p:blipFill>
        <p:spPr bwMode="auto">
          <a:xfrm>
            <a:off x="5230273" y="1852208"/>
            <a:ext cx="5741112" cy="4589880"/>
          </a:xfrm>
          <a:prstGeom prst="rect">
            <a:avLst/>
          </a:prstGeom>
          <a:noFill/>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144451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5</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solidFill>
                  <a:srgbClr val="003376"/>
                </a:solidFill>
                <a:latin typeface="Times New Roman" panose="02020603050405020304" charset="0"/>
                <a:cs typeface="Times New Roman" panose="02020603050405020304" charset="0"/>
              </a:rPr>
              <a:t>目录</a:t>
            </a:r>
          </a:p>
        </p:txBody>
      </p:sp>
      <p:grpSp>
        <p:nvGrpSpPr>
          <p:cNvPr id="39" name="组合 38"/>
          <p:cNvGrpSpPr/>
          <p:nvPr/>
        </p:nvGrpSpPr>
        <p:grpSpPr>
          <a:xfrm>
            <a:off x="3623997" y="1962889"/>
            <a:ext cx="4489543" cy="461645"/>
            <a:chOff x="4934" y="2643"/>
            <a:chExt cx="7128" cy="727"/>
          </a:xfrm>
        </p:grpSpPr>
        <p:sp>
          <p:nvSpPr>
            <p:cNvPr id="10" name="文本框 9"/>
            <p:cNvSpPr txBox="1"/>
            <p:nvPr/>
          </p:nvSpPr>
          <p:spPr>
            <a:xfrm>
              <a:off x="4934" y="2643"/>
              <a:ext cx="2248" cy="727"/>
            </a:xfrm>
            <a:prstGeom prst="rect">
              <a:avLst/>
            </a:prstGeom>
            <a:noFill/>
          </p:spPr>
          <p:txBody>
            <a:bodyPr wrap="none" rtlCol="0">
              <a:spAutoFit/>
            </a:bodyPr>
            <a:lstStyle/>
            <a:p>
              <a:r>
                <a:rPr lang="zh-CN" altLang="en-US" sz="2400" b="1" dirty="0">
                  <a:solidFill>
                    <a:schemeClr val="tx1"/>
                  </a:solidFill>
                </a:rPr>
                <a:t>交叉验证</a:t>
              </a:r>
            </a:p>
          </p:txBody>
        </p:sp>
        <p:sp>
          <p:nvSpPr>
            <p:cNvPr id="33" name="圆角矩形 32"/>
            <p:cNvSpPr/>
            <p:nvPr/>
          </p:nvSpPr>
          <p:spPr>
            <a:xfrm>
              <a:off x="4934" y="2667"/>
              <a:ext cx="7128" cy="701"/>
            </a:xfrm>
            <a:prstGeom prst="roundRect">
              <a:avLst/>
            </a:prstGeom>
            <a:noFill/>
            <a:ln w="19050">
              <a:solidFill>
                <a:srgbClr val="0033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3605628" y="2946270"/>
            <a:ext cx="4526280" cy="461645"/>
            <a:chOff x="4934" y="4601"/>
            <a:chExt cx="7128" cy="727"/>
          </a:xfrm>
        </p:grpSpPr>
        <p:sp>
          <p:nvSpPr>
            <p:cNvPr id="12" name="文本框 11"/>
            <p:cNvSpPr txBox="1"/>
            <p:nvPr/>
          </p:nvSpPr>
          <p:spPr>
            <a:xfrm>
              <a:off x="4934" y="4601"/>
              <a:ext cx="2878" cy="727"/>
            </a:xfrm>
            <a:prstGeom prst="rect">
              <a:avLst/>
            </a:prstGeom>
            <a:noFill/>
          </p:spPr>
          <p:txBody>
            <a:bodyPr wrap="none" rtlCol="0">
              <a:spAutoFit/>
            </a:bodyPr>
            <a:lstStyle/>
            <a:p>
              <a:pPr algn="l"/>
              <a:r>
                <a:rPr lang="en-US" altLang="zh-CN" sz="2400" b="1" dirty="0">
                  <a:solidFill>
                    <a:srgbClr val="C00000"/>
                  </a:solidFill>
                  <a:latin typeface="+mj-ea"/>
                  <a:ea typeface="+mj-ea"/>
                  <a:cs typeface="+mn-ea"/>
                  <a:sym typeface="+mn-ea"/>
                </a:rPr>
                <a:t>BP</a:t>
              </a:r>
              <a:r>
                <a:rPr lang="zh-CN" altLang="en-US" sz="2400" b="1" dirty="0">
                  <a:solidFill>
                    <a:srgbClr val="C00000"/>
                  </a:solidFill>
                  <a:latin typeface="+mj-ea"/>
                  <a:ea typeface="+mj-ea"/>
                  <a:cs typeface="+mn-ea"/>
                  <a:sym typeface="+mn-ea"/>
                </a:rPr>
                <a:t>神经网络</a:t>
              </a:r>
            </a:p>
          </p:txBody>
        </p:sp>
        <p:sp>
          <p:nvSpPr>
            <p:cNvPr id="35" name="圆角矩形 34"/>
            <p:cNvSpPr/>
            <p:nvPr/>
          </p:nvSpPr>
          <p:spPr>
            <a:xfrm>
              <a:off x="4934" y="4613"/>
              <a:ext cx="7128" cy="701"/>
            </a:xfrm>
            <a:prstGeom prst="roundRect">
              <a:avLst/>
            </a:prstGeom>
            <a:noFill/>
            <a:ln w="190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3208706" y="2072109"/>
            <a:ext cx="247015" cy="3352165"/>
            <a:chOff x="4296" y="2104"/>
            <a:chExt cx="389" cy="5279"/>
          </a:xfrm>
        </p:grpSpPr>
        <p:sp>
          <p:nvSpPr>
            <p:cNvPr id="50" name="菱形 49"/>
            <p:cNvSpPr/>
            <p:nvPr/>
          </p:nvSpPr>
          <p:spPr>
            <a:xfrm>
              <a:off x="4296" y="3641"/>
              <a:ext cx="389" cy="404"/>
            </a:xfrm>
            <a:prstGeom prst="diamond">
              <a:avLst/>
            </a:prstGeom>
            <a:solidFill>
              <a:srgbClr val="99000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菱形 50"/>
            <p:cNvSpPr/>
            <p:nvPr/>
          </p:nvSpPr>
          <p:spPr>
            <a:xfrm>
              <a:off x="4296" y="5271"/>
              <a:ext cx="389" cy="404"/>
            </a:xfrm>
            <a:prstGeom prst="diamond">
              <a:avLst/>
            </a:prstGeom>
            <a:solidFill>
              <a:srgbClr val="0033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菱形 51"/>
            <p:cNvSpPr/>
            <p:nvPr/>
          </p:nvSpPr>
          <p:spPr>
            <a:xfrm>
              <a:off x="4296" y="6979"/>
              <a:ext cx="389" cy="404"/>
            </a:xfrm>
            <a:prstGeom prst="diamond">
              <a:avLst/>
            </a:prstGeom>
            <a:solidFill>
              <a:srgbClr val="0033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菱形 53"/>
            <p:cNvSpPr/>
            <p:nvPr/>
          </p:nvSpPr>
          <p:spPr>
            <a:xfrm>
              <a:off x="4296" y="2104"/>
              <a:ext cx="389" cy="404"/>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3587260" y="3985008"/>
            <a:ext cx="4526280" cy="459740"/>
            <a:chOff x="4934" y="5850"/>
            <a:chExt cx="7128" cy="724"/>
          </a:xfrm>
        </p:grpSpPr>
        <p:sp>
          <p:nvSpPr>
            <p:cNvPr id="16" name="文本框 15"/>
            <p:cNvSpPr txBox="1"/>
            <p:nvPr/>
          </p:nvSpPr>
          <p:spPr>
            <a:xfrm>
              <a:off x="4934" y="5850"/>
              <a:ext cx="4000" cy="725"/>
            </a:xfrm>
            <a:prstGeom prst="rect">
              <a:avLst/>
            </a:prstGeom>
            <a:noFill/>
          </p:spPr>
          <p:txBody>
            <a:bodyPr wrap="square" rtlCol="0" anchor="t">
              <a:spAutoFit/>
            </a:bodyPr>
            <a:lstStyle/>
            <a:p>
              <a:r>
                <a:rPr lang="en-US" altLang="zh-CN" sz="2400" b="1" dirty="0"/>
                <a:t>SVM</a:t>
              </a:r>
              <a:endParaRPr lang="zh-CN" altLang="en-US" sz="2400" b="1" dirty="0"/>
            </a:p>
          </p:txBody>
        </p:sp>
        <p:sp>
          <p:nvSpPr>
            <p:cNvPr id="36" name="圆角矩形 35"/>
            <p:cNvSpPr/>
            <p:nvPr/>
          </p:nvSpPr>
          <p:spPr>
            <a:xfrm>
              <a:off x="4934" y="5856"/>
              <a:ext cx="7128" cy="70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3623997" y="5065562"/>
            <a:ext cx="4526280" cy="460375"/>
            <a:chOff x="4934" y="6559"/>
            <a:chExt cx="7128" cy="725"/>
          </a:xfrm>
        </p:grpSpPr>
        <p:sp>
          <p:nvSpPr>
            <p:cNvPr id="17" name="文本框 16"/>
            <p:cNvSpPr txBox="1"/>
            <p:nvPr/>
          </p:nvSpPr>
          <p:spPr>
            <a:xfrm>
              <a:off x="4934" y="6559"/>
              <a:ext cx="4000" cy="725"/>
            </a:xfrm>
            <a:prstGeom prst="rect">
              <a:avLst/>
            </a:prstGeom>
            <a:noFill/>
          </p:spPr>
          <p:txBody>
            <a:bodyPr wrap="square" rtlCol="0" anchor="t">
              <a:spAutoFit/>
            </a:bodyPr>
            <a:lstStyle/>
            <a:p>
              <a:r>
                <a:rPr lang="zh-CN" altLang="en-US" sz="2400" b="1" dirty="0"/>
                <a:t>决策树</a:t>
              </a:r>
            </a:p>
          </p:txBody>
        </p:sp>
        <p:sp>
          <p:nvSpPr>
            <p:cNvPr id="37" name="圆角矩形 36"/>
            <p:cNvSpPr/>
            <p:nvPr/>
          </p:nvSpPr>
          <p:spPr>
            <a:xfrm>
              <a:off x="4934" y="6571"/>
              <a:ext cx="7128" cy="70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50</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4135341"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地理信息划分：经济分区</a:t>
            </a:r>
            <a:endParaRPr lang="zh-CN" altLang="zh-CN" sz="1600" kern="100" dirty="0">
              <a:effectLst/>
              <a:latin typeface="Times New Roman" panose="02020603050405020304" pitchFamily="18" charset="0"/>
              <a:ea typeface="宋体" panose="02010600030101010101" pitchFamily="2" charset="-122"/>
            </a:endParaRPr>
          </a:p>
        </p:txBody>
      </p:sp>
      <p:pic>
        <p:nvPicPr>
          <p:cNvPr id="7" name="Picture">
            <a:extLst>
              <a:ext uri="{FF2B5EF4-FFF2-40B4-BE49-F238E27FC236}">
                <a16:creationId xmlns:a16="http://schemas.microsoft.com/office/drawing/2014/main" id="{297707A3-8B30-4051-B632-0EF9CEF35D53}"/>
              </a:ext>
            </a:extLst>
          </p:cNvPr>
          <p:cNvPicPr/>
          <p:nvPr/>
        </p:nvPicPr>
        <p:blipFill>
          <a:blip r:embed="rId4"/>
          <a:stretch>
            <a:fillRect/>
          </a:stretch>
        </p:blipFill>
        <p:spPr bwMode="auto">
          <a:xfrm>
            <a:off x="1722309" y="1852208"/>
            <a:ext cx="8747382" cy="4282052"/>
          </a:xfrm>
          <a:prstGeom prst="rect">
            <a:avLst/>
          </a:prstGeom>
          <a:noFill/>
          <a:ln w="9525">
            <a:noFill/>
            <a:headEnd/>
            <a:tailEnd/>
          </a:ln>
        </p:spPr>
      </p:pic>
      <p:sp>
        <p:nvSpPr>
          <p:cNvPr id="8" name="矩形 7">
            <a:extLst>
              <a:ext uri="{FF2B5EF4-FFF2-40B4-BE49-F238E27FC236}">
                <a16:creationId xmlns:a16="http://schemas.microsoft.com/office/drawing/2014/main" id="{EF4DE7DF-7EE1-42FE-936D-E4295450B60B}"/>
              </a:ext>
            </a:extLst>
          </p:cNvPr>
          <p:cNvSpPr/>
          <p:nvPr/>
        </p:nvSpPr>
        <p:spPr>
          <a:xfrm>
            <a:off x="9368013" y="1884865"/>
            <a:ext cx="1531188"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宋体" panose="02010600030101010101" pitchFamily="2" charset="-122"/>
              </a:rPr>
              <a:t>准确率：</a:t>
            </a:r>
            <a:r>
              <a:rPr lang="en-US" altLang="zh-CN" kern="100" dirty="0">
                <a:latin typeface="Times New Roman" panose="02020603050405020304" pitchFamily="18" charset="0"/>
                <a:ea typeface="宋体" panose="02010600030101010101" pitchFamily="2" charset="-122"/>
                <a:cs typeface="宋体" panose="02010600030101010101" pitchFamily="2" charset="-122"/>
              </a:rPr>
              <a:t>35%</a:t>
            </a:r>
            <a:endParaRPr lang="zh-CN" altLang="en-US" dirty="0"/>
          </a:p>
        </p:txBody>
      </p:sp>
    </p:spTree>
    <p:custDataLst>
      <p:tags r:id="rId1"/>
    </p:custDataLst>
    <p:extLst>
      <p:ext uri="{BB962C8B-B14F-4D97-AF65-F5344CB8AC3E}">
        <p14:creationId xmlns:p14="http://schemas.microsoft.com/office/powerpoint/2010/main" val="1978873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51</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4107349"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算法改进：随机森林</a:t>
            </a:r>
            <a:endParaRPr lang="zh-CN" altLang="zh-CN" sz="1600" kern="100" dirty="0">
              <a:effectLst/>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96E4465A-59F7-446E-BFAC-61CA138C124C}"/>
              </a:ext>
            </a:extLst>
          </p:cNvPr>
          <p:cNvSpPr txBox="1"/>
          <p:nvPr/>
        </p:nvSpPr>
        <p:spPr>
          <a:xfrm>
            <a:off x="669924" y="1852208"/>
            <a:ext cx="10850881" cy="3767057"/>
          </a:xfrm>
          <a:prstGeom prst="rect">
            <a:avLst/>
          </a:prstGeom>
          <a:noFill/>
        </p:spPr>
        <p:txBody>
          <a:bodyPr wrap="square">
            <a:spAutoFit/>
          </a:bodyPr>
          <a:lstStyle/>
          <a:p>
            <a:pPr indent="304800" algn="just">
              <a:lnSpc>
                <a:spcPct val="166000"/>
              </a:lnSpc>
              <a:spcAft>
                <a:spcPts val="1200"/>
              </a:spcAft>
            </a:pPr>
            <a:r>
              <a:rPr lang="zh-CN" altLang="en-US" sz="1600" dirty="0">
                <a:latin typeface="Times New Roman" panose="02020603050405020304" pitchFamily="18" charset="0"/>
                <a:ea typeface="宋体" panose="02010600030101010101" pitchFamily="2" charset="-122"/>
                <a:cs typeface="宋体" panose="02010600030101010101" pitchFamily="2" charset="-122"/>
              </a:rPr>
              <a:t>经过前面对籍贯进行不同形式的归并，并统计结果统计后，我们发现</a:t>
            </a:r>
            <a:r>
              <a:rPr lang="zh-CN" altLang="en-US" sz="1600"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将省份以地理分区归并对决策树的准确率提升较为明显</a:t>
            </a:r>
            <a:r>
              <a:rPr lang="zh-CN" altLang="en-US" sz="1600" dirty="0">
                <a:latin typeface="Times New Roman" panose="02020603050405020304" pitchFamily="18" charset="0"/>
                <a:ea typeface="宋体" panose="02010600030101010101" pitchFamily="2" charset="-122"/>
                <a:cs typeface="宋体" panose="02010600030101010101" pitchFamily="2" charset="-122"/>
              </a:rPr>
              <a:t>。</a:t>
            </a:r>
            <a:endParaRPr lang="en-US" altLang="zh-CN" sz="16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spcAft>
                <a:spcPts val="1200"/>
              </a:spcAft>
            </a:pPr>
            <a:r>
              <a:rPr lang="zh-CN" altLang="en-US" sz="1600" dirty="0">
                <a:latin typeface="Times New Roman" panose="02020603050405020304" pitchFamily="18" charset="0"/>
                <a:ea typeface="宋体" panose="02010600030101010101" pitchFamily="2" charset="-122"/>
                <a:cs typeface="宋体" panose="02010600030101010101" pitchFamily="2" charset="-122"/>
              </a:rPr>
              <a:t>一开始，我们考虑到可能是由于分区较少导致对决策树准确率的提升。但在同样较少分区的经济分区划分方式里，决策树的平均准确率却只有地理分区的一半。</a:t>
            </a:r>
            <a:endParaRPr lang="en-US" altLang="zh-CN" sz="16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spcAft>
                <a:spcPts val="1200"/>
              </a:spcAft>
            </a:pPr>
            <a:r>
              <a:rPr lang="zh-CN" altLang="en-US" sz="1600" dirty="0">
                <a:latin typeface="Times New Roman" panose="02020603050405020304" pitchFamily="18" charset="0"/>
                <a:ea typeface="宋体" panose="02010600030101010101" pitchFamily="2" charset="-122"/>
                <a:cs typeface="宋体" panose="02010600030101010101" pitchFamily="2" charset="-122"/>
              </a:rPr>
              <a:t>最终我们猜测，可能是地理分区的籍贯划分方式符合我们数据集的潜藏特征分布，换句话说，也许按照地理分区的划分能够更明显的由数据集里的特征找到对应关联。</a:t>
            </a:r>
            <a:endParaRPr lang="en-US" altLang="zh-CN" sz="1600" dirty="0">
              <a:latin typeface="Times New Roman" panose="02020603050405020304" pitchFamily="18" charset="0"/>
              <a:ea typeface="宋体" panose="02010600030101010101" pitchFamily="2" charset="-122"/>
              <a:cs typeface="宋体" panose="02010600030101010101" pitchFamily="2" charset="-122"/>
            </a:endParaRPr>
          </a:p>
          <a:p>
            <a:pPr indent="304800" algn="just">
              <a:lnSpc>
                <a:spcPct val="166000"/>
              </a:lnSpc>
              <a:spcAft>
                <a:spcPts val="1200"/>
              </a:spcAft>
            </a:pP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同时，为了进一步改进，我们决定再尝试</a:t>
            </a:r>
            <a:r>
              <a:rPr lang="en-US" altLang="zh-CN" sz="1600" kern="100" dirty="0">
                <a:latin typeface="Times New Roman" panose="02020603050405020304" pitchFamily="18" charset="0"/>
                <a:ea typeface="宋体" panose="02010600030101010101" pitchFamily="2" charset="-122"/>
                <a:cs typeface="宋体" panose="02010600030101010101" pitchFamily="2" charset="-122"/>
              </a:rPr>
              <a:t>Bagging</a:t>
            </a:r>
            <a:r>
              <a:rPr lang="zh-CN" altLang="en-US" sz="1600" kern="100" dirty="0">
                <a:latin typeface="Times New Roman" panose="02020603050405020304" pitchFamily="18" charset="0"/>
                <a:ea typeface="宋体" panose="02010600030101010101" pitchFamily="2" charset="-122"/>
                <a:cs typeface="宋体" panose="02010600030101010101" pitchFamily="2" charset="-122"/>
              </a:rPr>
              <a:t>里最典型的随机森林算法，用随机森林对决策树进行改进并与原始决策树进行评估。</a:t>
            </a:r>
          </a:p>
        </p:txBody>
      </p:sp>
    </p:spTree>
    <p:custDataLst>
      <p:tags r:id="rId1"/>
    </p:custDataLst>
    <p:extLst>
      <p:ext uri="{BB962C8B-B14F-4D97-AF65-F5344CB8AC3E}">
        <p14:creationId xmlns:p14="http://schemas.microsoft.com/office/powerpoint/2010/main" val="2934448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52</a:t>
            </a:fld>
            <a:r>
              <a:rPr lang="zh-CN" altLang="en-US" sz="100" dirty="0"/>
              <a:t> </a:t>
            </a:r>
          </a:p>
        </p:txBody>
      </p:sp>
      <p:sp>
        <p:nvSpPr>
          <p:cNvPr id="2" name="标题 1"/>
          <p:cNvSpPr>
            <a:spLocks noGrp="1"/>
          </p:cNvSpPr>
          <p:nvPr>
            <p:ph type="title"/>
          </p:nvPr>
        </p:nvSpPr>
        <p:spPr>
          <a:xfrm>
            <a:off x="669925" y="-65314"/>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决策树</a:t>
            </a:r>
            <a:r>
              <a:rPr lang="en-US" altLang="zh-CN" dirty="0">
                <a:solidFill>
                  <a:srgbClr val="003376"/>
                </a:solidFill>
                <a:latin typeface="Times New Roman" panose="02020603050405020304" charset="0"/>
                <a:cs typeface="Times New Roman" panose="02020603050405020304" charset="0"/>
              </a:rPr>
              <a:t>——</a:t>
            </a:r>
            <a:r>
              <a:rPr lang="zh-CN" altLang="en-US" dirty="0">
                <a:solidFill>
                  <a:srgbClr val="003376"/>
                </a:solidFill>
                <a:latin typeface="Times New Roman" panose="02020603050405020304" charset="0"/>
                <a:cs typeface="Times New Roman" panose="02020603050405020304" charset="0"/>
              </a:rPr>
              <a:t>籍贯分类器</a:t>
            </a:r>
            <a:endParaRPr lang="zh-CN" dirty="0">
              <a:solidFill>
                <a:srgbClr val="003376"/>
              </a:solidFill>
              <a:latin typeface="Times New Roman" panose="02020603050405020304" charset="0"/>
              <a:cs typeface="Times New Roman" panose="02020603050405020304" charset="0"/>
            </a:endParaRPr>
          </a:p>
        </p:txBody>
      </p:sp>
      <p:sp>
        <p:nvSpPr>
          <p:cNvPr id="13" name="文本框 12">
            <a:extLst>
              <a:ext uri="{FF2B5EF4-FFF2-40B4-BE49-F238E27FC236}">
                <a16:creationId xmlns:a16="http://schemas.microsoft.com/office/drawing/2014/main" id="{18F9A4A5-AAA8-4AA4-BE87-CE2BC9A491BE}"/>
              </a:ext>
            </a:extLst>
          </p:cNvPr>
          <p:cNvSpPr txBox="1"/>
          <p:nvPr/>
        </p:nvSpPr>
        <p:spPr>
          <a:xfrm>
            <a:off x="669924" y="1390543"/>
            <a:ext cx="4107349"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算法改进：随机森林</a:t>
            </a:r>
            <a:endParaRPr lang="zh-CN" altLang="zh-CN" sz="1600" kern="100" dirty="0">
              <a:effectLst/>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96E4465A-59F7-446E-BFAC-61CA138C124C}"/>
              </a:ext>
            </a:extLst>
          </p:cNvPr>
          <p:cNvSpPr txBox="1"/>
          <p:nvPr/>
        </p:nvSpPr>
        <p:spPr>
          <a:xfrm>
            <a:off x="669924" y="1852208"/>
            <a:ext cx="10850881" cy="853182"/>
          </a:xfrm>
          <a:prstGeom prst="rect">
            <a:avLst/>
          </a:prstGeom>
          <a:noFill/>
        </p:spPr>
        <p:txBody>
          <a:bodyPr wrap="square">
            <a:spAutoFit/>
          </a:bodyPr>
          <a:lstStyle/>
          <a:p>
            <a:pPr indent="304800" algn="just">
              <a:lnSpc>
                <a:spcPct val="166000"/>
              </a:lnSpc>
              <a:spcAft>
                <a:spcPts val="1200"/>
              </a:spcAft>
            </a:pPr>
            <a:r>
              <a:rPr lang="zh-CN" altLang="en-US" sz="1600" dirty="0">
                <a:latin typeface="Times New Roman" panose="02020603050405020304" pitchFamily="18" charset="0"/>
                <a:ea typeface="宋体" panose="02010600030101010101" pitchFamily="2" charset="-122"/>
                <a:cs typeface="宋体" panose="02010600030101010101" pitchFamily="2" charset="-122"/>
              </a:rPr>
              <a:t>可以看出，使用随机森林算法对分类效果进一步产生了提升。经过比较，平均准确率</a:t>
            </a:r>
            <a:r>
              <a:rPr lang="zh-CN" altLang="en-US" sz="1600"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相比决策树提高了约</a:t>
            </a:r>
            <a:r>
              <a:rPr lang="en-US" altLang="zh-CN" sz="1600" b="1" dirty="0">
                <a:solidFill>
                  <a:srgbClr val="FF0000"/>
                </a:solidFill>
                <a:latin typeface="Times New Roman" panose="02020603050405020304" pitchFamily="18" charset="0"/>
                <a:ea typeface="宋体" panose="02010600030101010101" pitchFamily="2" charset="-122"/>
                <a:cs typeface="宋体" panose="02010600030101010101" pitchFamily="2" charset="-122"/>
              </a:rPr>
              <a:t>5%</a:t>
            </a:r>
            <a:r>
              <a:rPr lang="zh-CN" altLang="en-US" sz="1600" dirty="0">
                <a:latin typeface="Times New Roman" panose="02020603050405020304" pitchFamily="18" charset="0"/>
                <a:ea typeface="宋体" panose="02010600030101010101" pitchFamily="2" charset="-122"/>
                <a:cs typeface="宋体" panose="02010600030101010101" pitchFamily="2" charset="-122"/>
              </a:rPr>
              <a:t>，这说明我们的改进是有意义的。</a:t>
            </a:r>
            <a:endParaRPr lang="zh-CN" altLang="en-US" sz="1600" kern="100" dirty="0">
              <a:latin typeface="Times New Roman" panose="02020603050405020304" pitchFamily="18" charset="0"/>
              <a:ea typeface="宋体" panose="02010600030101010101" pitchFamily="2" charset="-122"/>
              <a:cs typeface="宋体" panose="02010600030101010101" pitchFamily="2" charset="-122"/>
            </a:endParaRPr>
          </a:p>
        </p:txBody>
      </p:sp>
      <p:pic>
        <p:nvPicPr>
          <p:cNvPr id="6" name="Picture">
            <a:extLst>
              <a:ext uri="{FF2B5EF4-FFF2-40B4-BE49-F238E27FC236}">
                <a16:creationId xmlns:a16="http://schemas.microsoft.com/office/drawing/2014/main" id="{9F41BA26-6C81-456A-915D-18ECE602AF14}"/>
              </a:ext>
            </a:extLst>
          </p:cNvPr>
          <p:cNvPicPr/>
          <p:nvPr/>
        </p:nvPicPr>
        <p:blipFill>
          <a:blip r:embed="rId4"/>
          <a:stretch>
            <a:fillRect/>
          </a:stretch>
        </p:blipFill>
        <p:spPr bwMode="auto">
          <a:xfrm>
            <a:off x="3196194" y="2279365"/>
            <a:ext cx="5799612" cy="4349019"/>
          </a:xfrm>
          <a:prstGeom prst="rect">
            <a:avLst/>
          </a:prstGeom>
          <a:noFill/>
          <a:ln w="9525">
            <a:noFill/>
            <a:headEnd/>
            <a:tailEnd/>
          </a:ln>
        </p:spPr>
      </p:pic>
      <p:sp>
        <p:nvSpPr>
          <p:cNvPr id="8" name="TextBox 4">
            <a:extLst>
              <a:ext uri="{FF2B5EF4-FFF2-40B4-BE49-F238E27FC236}">
                <a16:creationId xmlns:a16="http://schemas.microsoft.com/office/drawing/2014/main" id="{D5EB5E06-270B-444D-9165-403BDC70E496}"/>
              </a:ext>
            </a:extLst>
          </p:cNvPr>
          <p:cNvSpPr txBox="1"/>
          <p:nvPr/>
        </p:nvSpPr>
        <p:spPr>
          <a:xfrm>
            <a:off x="669924" y="6278245"/>
            <a:ext cx="7979553" cy="307777"/>
          </a:xfrm>
          <a:prstGeom prst="rect">
            <a:avLst/>
          </a:prstGeom>
          <a:noFill/>
        </p:spPr>
        <p:txBody>
          <a:bodyPr wrap="square" rtlCol="0">
            <a:spAutoFit/>
          </a:bodyPr>
          <a:lstStyle/>
          <a:p>
            <a:r>
              <a:rPr lang="en-US" altLang="zh-CN" sz="1400" b="1" dirty="0" err="1">
                <a:solidFill>
                  <a:srgbClr val="0563C1"/>
                </a:solidFill>
                <a:latin typeface="宋体" panose="02010600030101010101" pitchFamily="2" charset="-122"/>
                <a:ea typeface="宋体" panose="02010600030101010101" pitchFamily="2" charset="-122"/>
                <a:cs typeface="宋体" panose="02010600030101010101" pitchFamily="2" charset="-122"/>
                <a:hlinkClick r:id="rId5"/>
              </a:rPr>
              <a:t>sklearn</a:t>
            </a:r>
            <a:r>
              <a:rPr lang="zh-CN" altLang="en-US" sz="1400" b="1" dirty="0">
                <a:solidFill>
                  <a:srgbClr val="0563C1"/>
                </a:solidFill>
                <a:latin typeface="宋体" panose="02010600030101010101" pitchFamily="2" charset="-122"/>
                <a:ea typeface="宋体" panose="02010600030101010101" pitchFamily="2" charset="-122"/>
                <a:cs typeface="宋体" panose="02010600030101010101" pitchFamily="2" charset="-122"/>
                <a:hlinkClick r:id="rId5"/>
              </a:rPr>
              <a:t>随机森林</a:t>
            </a:r>
            <a:r>
              <a:rPr lang="en-US" altLang="zh-CN" sz="1400" b="1" dirty="0">
                <a:solidFill>
                  <a:srgbClr val="0563C1"/>
                </a:solidFill>
                <a:latin typeface="宋体" panose="02010600030101010101" pitchFamily="2" charset="-122"/>
                <a:ea typeface="宋体" panose="02010600030101010101" pitchFamily="2" charset="-122"/>
                <a:cs typeface="宋体" panose="02010600030101010101" pitchFamily="2" charset="-122"/>
                <a:hlinkClick r:id="rId5"/>
              </a:rPr>
              <a:t>-</a:t>
            </a:r>
            <a:r>
              <a:rPr lang="zh-CN" altLang="en-US" sz="1400" b="1" dirty="0">
                <a:solidFill>
                  <a:srgbClr val="0563C1"/>
                </a:solidFill>
                <a:latin typeface="宋体" panose="02010600030101010101" pitchFamily="2" charset="-122"/>
                <a:ea typeface="宋体" panose="02010600030101010101" pitchFamily="2" charset="-122"/>
                <a:cs typeface="宋体" panose="02010600030101010101" pitchFamily="2" charset="-122"/>
                <a:hlinkClick r:id="rId5"/>
              </a:rPr>
              <a:t>分类参数详解</a:t>
            </a:r>
            <a:endParaRPr lang="zh-CN" altLang="en-US" sz="1050" b="1" dirty="0"/>
          </a:p>
        </p:txBody>
      </p:sp>
    </p:spTree>
    <p:custDataLst>
      <p:tags r:id="rId1"/>
    </p:custDataLst>
    <p:extLst>
      <p:ext uri="{BB962C8B-B14F-4D97-AF65-F5344CB8AC3E}">
        <p14:creationId xmlns:p14="http://schemas.microsoft.com/office/powerpoint/2010/main" val="2955174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53</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ltLang="en-US" dirty="0">
                <a:solidFill>
                  <a:srgbClr val="003376"/>
                </a:solidFill>
                <a:latin typeface="Times New Roman" panose="02020603050405020304" charset="0"/>
                <a:cs typeface="Times New Roman" panose="02020603050405020304" charset="0"/>
              </a:rPr>
              <a:t>总结</a:t>
            </a:r>
            <a:endParaRPr lang="zh-CN" dirty="0">
              <a:solidFill>
                <a:srgbClr val="003376"/>
              </a:solidFill>
              <a:latin typeface="Times New Roman" panose="02020603050405020304" charset="0"/>
              <a:cs typeface="Times New Roman" panose="02020603050405020304" charset="0"/>
            </a:endParaRPr>
          </a:p>
        </p:txBody>
      </p:sp>
      <p:sp>
        <p:nvSpPr>
          <p:cNvPr id="5" name="矩形 4">
            <a:extLst>
              <a:ext uri="{FF2B5EF4-FFF2-40B4-BE49-F238E27FC236}">
                <a16:creationId xmlns:a16="http://schemas.microsoft.com/office/drawing/2014/main" id="{98547069-F19E-4DA0-95CE-D604EF715B5A}"/>
              </a:ext>
            </a:extLst>
          </p:cNvPr>
          <p:cNvSpPr/>
          <p:nvPr/>
        </p:nvSpPr>
        <p:spPr>
          <a:xfrm>
            <a:off x="1219201" y="2214051"/>
            <a:ext cx="6096000" cy="369332"/>
          </a:xfrm>
          <a:prstGeom prst="rect">
            <a:avLst/>
          </a:prstGeom>
        </p:spPr>
        <p:txBody>
          <a:bodyPr>
            <a:spAutoFit/>
          </a:bodyPr>
          <a:lstStyle/>
          <a:p>
            <a:r>
              <a:rPr lang="en-US" altLang="zh-CN" dirty="0">
                <a:hlinkClick r:id="rId4"/>
              </a:rPr>
              <a:t>CSDN</a:t>
            </a:r>
            <a:r>
              <a:rPr lang="zh-CN" altLang="en-US" dirty="0">
                <a:hlinkClick r:id="rId4"/>
              </a:rPr>
              <a:t>： </a:t>
            </a:r>
            <a:r>
              <a:rPr lang="en-US" altLang="zh-CN" dirty="0">
                <a:hlinkClick r:id="rId5"/>
              </a:rPr>
              <a:t>【</a:t>
            </a:r>
            <a:r>
              <a:rPr lang="zh-CN" altLang="en-US" dirty="0">
                <a:hlinkClick r:id="rId5"/>
              </a:rPr>
              <a:t>模式识别</a:t>
            </a:r>
            <a:r>
              <a:rPr lang="en-US" altLang="zh-CN" dirty="0">
                <a:hlinkClick r:id="rId5"/>
              </a:rPr>
              <a:t>】</a:t>
            </a:r>
            <a:r>
              <a:rPr lang="zh-CN" altLang="en-US" dirty="0">
                <a:hlinkClick r:id="rId5"/>
              </a:rPr>
              <a:t>实验二：决策树</a:t>
            </a:r>
            <a:r>
              <a:rPr lang="en-US" altLang="zh-CN" dirty="0">
                <a:hlinkClick r:id="rId5"/>
              </a:rPr>
              <a:t>——</a:t>
            </a:r>
            <a:r>
              <a:rPr lang="zh-CN" altLang="en-US" dirty="0">
                <a:hlinkClick r:id="rId5"/>
              </a:rPr>
              <a:t>籍贯分类器</a:t>
            </a:r>
            <a:endParaRPr lang="zh-CN" altLang="en-US" dirty="0"/>
          </a:p>
        </p:txBody>
      </p:sp>
      <p:sp>
        <p:nvSpPr>
          <p:cNvPr id="7" name="文本框 6">
            <a:extLst>
              <a:ext uri="{FF2B5EF4-FFF2-40B4-BE49-F238E27FC236}">
                <a16:creationId xmlns:a16="http://schemas.microsoft.com/office/drawing/2014/main" id="{BB50812A-11DC-42D3-B104-0CC0BC641E54}"/>
              </a:ext>
            </a:extLst>
          </p:cNvPr>
          <p:cNvSpPr txBox="1"/>
          <p:nvPr/>
        </p:nvSpPr>
        <p:spPr>
          <a:xfrm>
            <a:off x="669924" y="1390543"/>
            <a:ext cx="4107349" cy="461665"/>
          </a:xfrm>
          <a:prstGeom prst="rect">
            <a:avLst/>
          </a:prstGeom>
          <a:noFill/>
        </p:spPr>
        <p:txBody>
          <a:bodyPr wrap="square">
            <a:spAutoFit/>
          </a:bodyPr>
          <a:lstStyle/>
          <a:p>
            <a:pPr algn="just"/>
            <a:r>
              <a:rPr lang="zh-CN" altLang="en-US" sz="2400" b="1" kern="100" dirty="0">
                <a:latin typeface="等线 Light" panose="02010600030101010101" pitchFamily="2" charset="-122"/>
                <a:ea typeface="等线" panose="02010600030101010101" pitchFamily="2" charset="-122"/>
                <a:cs typeface="Times New Roman" panose="02020603050405020304" pitchFamily="18" charset="0"/>
              </a:rPr>
              <a:t>博客</a:t>
            </a:r>
            <a:endParaRPr lang="zh-CN" altLang="zh-CN" sz="1600" kern="100" dirty="0">
              <a:effectLst/>
              <a:latin typeface="Times New Roman" panose="02020603050405020304" pitchFamily="18" charset="0"/>
              <a:ea typeface="宋体" panose="02010600030101010101" pitchFamily="2" charset="-122"/>
            </a:endParaRPr>
          </a:p>
        </p:txBody>
      </p:sp>
      <p:sp>
        <p:nvSpPr>
          <p:cNvPr id="8" name="矩形 7">
            <a:extLst>
              <a:ext uri="{FF2B5EF4-FFF2-40B4-BE49-F238E27FC236}">
                <a16:creationId xmlns:a16="http://schemas.microsoft.com/office/drawing/2014/main" id="{5577A280-F9A7-40C0-9E95-2BC0274B5EF1}"/>
              </a:ext>
            </a:extLst>
          </p:cNvPr>
          <p:cNvSpPr/>
          <p:nvPr/>
        </p:nvSpPr>
        <p:spPr>
          <a:xfrm>
            <a:off x="1219201" y="2945226"/>
            <a:ext cx="6096000" cy="369332"/>
          </a:xfrm>
          <a:prstGeom prst="rect">
            <a:avLst/>
          </a:prstGeom>
        </p:spPr>
        <p:txBody>
          <a:bodyPr>
            <a:spAutoFit/>
          </a:bodyPr>
          <a:lstStyle/>
          <a:p>
            <a:r>
              <a:rPr lang="en-US" altLang="zh-CN" dirty="0">
                <a:hlinkClick r:id="rId4"/>
              </a:rPr>
              <a:t>CSDN</a:t>
            </a:r>
            <a:r>
              <a:rPr lang="zh-CN" altLang="en-US" dirty="0">
                <a:hlinkClick r:id="rId4"/>
              </a:rPr>
              <a:t>：</a:t>
            </a:r>
            <a:r>
              <a:rPr lang="en-US" altLang="zh-CN" dirty="0">
                <a:hlinkClick r:id="rId4"/>
              </a:rPr>
              <a:t>【</a:t>
            </a:r>
            <a:r>
              <a:rPr lang="zh-CN" altLang="en-US" dirty="0">
                <a:hlinkClick r:id="rId4"/>
              </a:rPr>
              <a:t>模式识别</a:t>
            </a:r>
            <a:r>
              <a:rPr lang="en-US" altLang="zh-CN" dirty="0">
                <a:hlinkClick r:id="rId4"/>
              </a:rPr>
              <a:t>】</a:t>
            </a:r>
            <a:r>
              <a:rPr lang="zh-CN" altLang="en-US" dirty="0">
                <a:hlinkClick r:id="rId4"/>
              </a:rPr>
              <a:t>实验二：决策树</a:t>
            </a:r>
            <a:r>
              <a:rPr lang="en-US" altLang="zh-CN" dirty="0">
                <a:hlinkClick r:id="rId4"/>
              </a:rPr>
              <a:t>——</a:t>
            </a:r>
            <a:r>
              <a:rPr lang="zh-CN" altLang="en-US" dirty="0">
                <a:hlinkClick r:id="rId4"/>
              </a:rPr>
              <a:t>性别分类器</a:t>
            </a:r>
            <a:endParaRPr lang="zh-CN" altLang="en-US" dirty="0"/>
          </a:p>
        </p:txBody>
      </p:sp>
      <p:sp>
        <p:nvSpPr>
          <p:cNvPr id="9" name="矩形 8">
            <a:extLst>
              <a:ext uri="{FF2B5EF4-FFF2-40B4-BE49-F238E27FC236}">
                <a16:creationId xmlns:a16="http://schemas.microsoft.com/office/drawing/2014/main" id="{4C34EBFC-370E-4F15-A55A-B138FD5AB1F6}"/>
              </a:ext>
            </a:extLst>
          </p:cNvPr>
          <p:cNvSpPr/>
          <p:nvPr/>
        </p:nvSpPr>
        <p:spPr>
          <a:xfrm>
            <a:off x="1219201" y="3676401"/>
            <a:ext cx="6096000" cy="369332"/>
          </a:xfrm>
          <a:prstGeom prst="rect">
            <a:avLst/>
          </a:prstGeom>
        </p:spPr>
        <p:txBody>
          <a:bodyPr>
            <a:spAutoFit/>
          </a:bodyPr>
          <a:lstStyle/>
          <a:p>
            <a:r>
              <a:rPr lang="en-US" altLang="zh-CN" dirty="0">
                <a:hlinkClick r:id="rId6"/>
              </a:rPr>
              <a:t>CSDN</a:t>
            </a:r>
            <a:r>
              <a:rPr lang="zh-CN" altLang="en-US" dirty="0">
                <a:hlinkClick r:id="rId6"/>
              </a:rPr>
              <a:t>专栏：模式识别</a:t>
            </a:r>
            <a:endParaRPr lang="zh-CN" altLang="en-US" dirty="0"/>
          </a:p>
        </p:txBody>
      </p:sp>
      <p:pic>
        <p:nvPicPr>
          <p:cNvPr id="11" name="图片 10">
            <a:extLst>
              <a:ext uri="{FF2B5EF4-FFF2-40B4-BE49-F238E27FC236}">
                <a16:creationId xmlns:a16="http://schemas.microsoft.com/office/drawing/2014/main" id="{A426370F-A5F7-4335-B59D-DACA73996E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2163" y="1532696"/>
            <a:ext cx="2932734" cy="4423540"/>
          </a:xfrm>
          <a:prstGeom prst="rect">
            <a:avLst/>
          </a:prstGeom>
        </p:spPr>
      </p:pic>
      <p:sp>
        <p:nvSpPr>
          <p:cNvPr id="13" name="矩形 12">
            <a:extLst>
              <a:ext uri="{FF2B5EF4-FFF2-40B4-BE49-F238E27FC236}">
                <a16:creationId xmlns:a16="http://schemas.microsoft.com/office/drawing/2014/main" id="{3D280613-0D23-4797-BAD9-B1B37CAF2C2B}"/>
              </a:ext>
            </a:extLst>
          </p:cNvPr>
          <p:cNvSpPr/>
          <p:nvPr/>
        </p:nvSpPr>
        <p:spPr>
          <a:xfrm>
            <a:off x="1219201" y="5231084"/>
            <a:ext cx="6096000" cy="369332"/>
          </a:xfrm>
          <a:prstGeom prst="rect">
            <a:avLst/>
          </a:prstGeom>
        </p:spPr>
        <p:txBody>
          <a:bodyPr>
            <a:spAutoFit/>
          </a:bodyPr>
          <a:lstStyle/>
          <a:p>
            <a:r>
              <a:rPr lang="en-US" altLang="zh-CN" dirty="0">
                <a:hlinkClick r:id="rId8"/>
              </a:rPr>
              <a:t>Repository: </a:t>
            </a:r>
            <a:r>
              <a:rPr lang="en-US" altLang="zh-CN" dirty="0" err="1">
                <a:hlinkClick r:id="rId8"/>
              </a:rPr>
              <a:t>PR_Homework</a:t>
            </a:r>
            <a:endParaRPr lang="zh-CN" altLang="en-US" dirty="0"/>
          </a:p>
        </p:txBody>
      </p:sp>
      <p:sp>
        <p:nvSpPr>
          <p:cNvPr id="14" name="文本框 13">
            <a:extLst>
              <a:ext uri="{FF2B5EF4-FFF2-40B4-BE49-F238E27FC236}">
                <a16:creationId xmlns:a16="http://schemas.microsoft.com/office/drawing/2014/main" id="{0FD73696-9E31-4427-9DB9-DAB0081B7EC8}"/>
              </a:ext>
            </a:extLst>
          </p:cNvPr>
          <p:cNvSpPr txBox="1"/>
          <p:nvPr/>
        </p:nvSpPr>
        <p:spPr>
          <a:xfrm>
            <a:off x="669924" y="4407576"/>
            <a:ext cx="4107349" cy="461665"/>
          </a:xfrm>
          <a:prstGeom prst="rect">
            <a:avLst/>
          </a:prstGeom>
          <a:noFill/>
        </p:spPr>
        <p:txBody>
          <a:bodyPr wrap="square">
            <a:spAutoFit/>
          </a:bodyPr>
          <a:lstStyle/>
          <a:p>
            <a:pPr algn="just"/>
            <a:r>
              <a:rPr lang="en-US" altLang="zh-CN" sz="2400" b="1" kern="100" dirty="0" err="1">
                <a:latin typeface="等线 Light" panose="02010600030101010101" pitchFamily="2" charset="-122"/>
                <a:ea typeface="等线" panose="02010600030101010101" pitchFamily="2" charset="-122"/>
                <a:cs typeface="Times New Roman" panose="02020603050405020304" pitchFamily="18" charset="0"/>
              </a:rPr>
              <a:t>Github</a:t>
            </a:r>
            <a:endParaRPr lang="zh-CN" altLang="zh-CN" sz="1600" kern="100" dirty="0">
              <a:effectLst/>
              <a:latin typeface="Times New Roman" panose="02020603050405020304" pitchFamily="18" charset="0"/>
              <a:ea typeface="宋体" panose="02010600030101010101" pitchFamily="2" charset="-122"/>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iṧlíḑê"/>
        <p:cNvGrpSpPr/>
        <p:nvPr/>
      </p:nvGrpSpPr>
      <p:grpSpPr>
        <a:xfrm>
          <a:off x="0" y="0"/>
          <a:ext cx="0" cy="0"/>
          <a:chOff x="0" y="0"/>
          <a:chExt cx="0" cy="0"/>
        </a:xfrm>
      </p:grpSpPr>
      <p:graphicFrame>
        <p:nvGraphicFramePr>
          <p:cNvPr id="3" name="iṧļíḓé"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13" name="think-cell Slide" r:id="rId6" imgW="9525" imgH="9525" progId="TCLayout.ActiveDocument.1">
                  <p:embed/>
                </p:oleObj>
              </mc:Choice>
              <mc:Fallback>
                <p:oleObj name="think-cell Slide" r:id="rId6" imgW="9525" imgH="9525" progId="TCLayout.ActiveDocument.1">
                  <p:embed/>
                  <p:pic>
                    <p:nvPicPr>
                      <p:cNvPr id="0" name="图片 2116"/>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iśļíḑê"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solidFill>
                <a:srgbClr val="FFFFFF"/>
              </a:solidFill>
              <a:cs typeface="+mj-cs"/>
              <a:sym typeface="Arial" panose="020B0604020202020204" pitchFamily="34" charset="0"/>
            </a:endParaRPr>
          </a:p>
        </p:txBody>
      </p:sp>
      <p:sp>
        <p:nvSpPr>
          <p:cNvPr id="5" name="iṡḻïḓê"/>
          <p:cNvSpPr>
            <a:spLocks noGrp="1"/>
          </p:cNvSpPr>
          <p:nvPr>
            <p:ph type="ctrTitle"/>
          </p:nvPr>
        </p:nvSpPr>
        <p:spPr>
          <a:xfrm>
            <a:off x="2844165" y="2381885"/>
            <a:ext cx="6150610" cy="1270000"/>
          </a:xfrm>
        </p:spPr>
        <p:txBody>
          <a:bodyPr>
            <a:normAutofit fontScale="90000"/>
          </a:bodyPr>
          <a:lstStyle/>
          <a:p>
            <a:r>
              <a:rPr lang="en-US" altLang="zh-CN" sz="8000" dirty="0">
                <a:solidFill>
                  <a:srgbClr val="003478"/>
                </a:solidFill>
                <a:latin typeface="Times New Roman" panose="02020603050405020304" charset="0"/>
                <a:cs typeface="Times New Roman" panose="02020603050405020304" charset="0"/>
              </a:rPr>
              <a:t>THANK YOU</a:t>
            </a: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pic>
        <p:nvPicPr>
          <p:cNvPr id="7" name="图片 6">
            <a:extLst>
              <a:ext uri="{FF2B5EF4-FFF2-40B4-BE49-F238E27FC236}">
                <a16:creationId xmlns:a16="http://schemas.microsoft.com/office/drawing/2014/main" id="{24BC2EC2-E99A-4029-BEC1-33283A01D1EF}"/>
              </a:ext>
            </a:extLst>
          </p:cNvPr>
          <p:cNvPicPr>
            <a:picLocks noChangeAspect="1"/>
          </p:cNvPicPr>
          <p:nvPr/>
        </p:nvPicPr>
        <p:blipFill>
          <a:blip r:embed="rId4"/>
          <a:stretch>
            <a:fillRect/>
          </a:stretch>
        </p:blipFill>
        <p:spPr>
          <a:xfrm>
            <a:off x="0" y="1644809"/>
            <a:ext cx="6191364" cy="3892232"/>
          </a:xfrm>
          <a:prstGeom prst="rect">
            <a:avLst/>
          </a:prstGeom>
        </p:spPr>
      </p:pic>
      <p:sp>
        <p:nvSpPr>
          <p:cNvPr id="4" name="íşľiḓè"/>
          <p:cNvSpPr>
            <a:spLocks noGrp="1"/>
          </p:cNvSpPr>
          <p:nvPr>
            <p:ph type="sldNum" sz="quarter" idx="12"/>
          </p:nvPr>
        </p:nvSpPr>
        <p:spPr>
          <a:xfrm>
            <a:off x="11208385" y="6366510"/>
            <a:ext cx="551815" cy="337820"/>
          </a:xfrm>
        </p:spPr>
        <p:txBody>
          <a:bodyPr/>
          <a:lstStyle/>
          <a:p>
            <a:fld id="{5DD3DB80-B894-403A-B48E-6FDC1A72010E}" type="slidenum">
              <a:rPr lang="zh-CN" altLang="en-US" sz="2000" smtClean="0"/>
              <a:t>6</a:t>
            </a:fld>
            <a:r>
              <a:rPr lang="zh-CN" altLang="en-US" sz="100"/>
              <a:t> </a:t>
            </a:r>
          </a:p>
        </p:txBody>
      </p:sp>
      <p:sp>
        <p:nvSpPr>
          <p:cNvPr id="2" name="标题 1"/>
          <p:cNvSpPr>
            <a:spLocks noGrp="1"/>
          </p:cNvSpPr>
          <p:nvPr>
            <p:ph type="title"/>
          </p:nvPr>
        </p:nvSpPr>
        <p:spPr>
          <a:xfrm>
            <a:off x="669925" y="0"/>
            <a:ext cx="9062720" cy="1028700"/>
          </a:xfrm>
        </p:spPr>
        <p:txBody>
          <a:bodyPr/>
          <a:lstStyle/>
          <a:p>
            <a:r>
              <a:rPr lang="en-US" altLang="zh-CN" dirty="0">
                <a:solidFill>
                  <a:srgbClr val="003376"/>
                </a:solidFill>
                <a:latin typeface="+mn-ea"/>
                <a:cs typeface="+mn-ea"/>
                <a:sym typeface="+mn-ea"/>
              </a:rPr>
              <a:t>BP</a:t>
            </a:r>
            <a:r>
              <a:rPr lang="zh-CN" altLang="en-US" dirty="0">
                <a:solidFill>
                  <a:srgbClr val="003376"/>
                </a:solidFill>
                <a:latin typeface="+mn-ea"/>
                <a:cs typeface="+mn-ea"/>
                <a:sym typeface="+mn-ea"/>
              </a:rPr>
              <a:t>神经网络</a:t>
            </a:r>
          </a:p>
        </p:txBody>
      </p:sp>
      <p:pic>
        <p:nvPicPr>
          <p:cNvPr id="5" name="图片 4">
            <a:extLst>
              <a:ext uri="{FF2B5EF4-FFF2-40B4-BE49-F238E27FC236}">
                <a16:creationId xmlns:a16="http://schemas.microsoft.com/office/drawing/2014/main" id="{E3A34256-3090-4EFF-A095-7FD6D6121E6D}"/>
              </a:ext>
            </a:extLst>
          </p:cNvPr>
          <p:cNvPicPr/>
          <p:nvPr/>
        </p:nvPicPr>
        <p:blipFill rotWithShape="1">
          <a:blip r:embed="rId5">
            <a:extLst>
              <a:ext uri="{28A0092B-C50C-407E-A947-70E740481C1C}">
                <a14:useLocalDpi xmlns:a14="http://schemas.microsoft.com/office/drawing/2010/main" val="0"/>
              </a:ext>
            </a:extLst>
          </a:blip>
          <a:srcRect t="229" r="5252" b="-1"/>
          <a:stretch/>
        </p:blipFill>
        <p:spPr bwMode="auto">
          <a:xfrm>
            <a:off x="6096000" y="1474470"/>
            <a:ext cx="5899467" cy="4709159"/>
          </a:xfrm>
          <a:prstGeom prst="rect">
            <a:avLst/>
          </a:prstGeom>
          <a:noFill/>
          <a:ln>
            <a:noFill/>
          </a:ln>
        </p:spPr>
      </p:pic>
    </p:spTree>
    <p:custDataLst>
      <p:tags r:id="rId1"/>
    </p:custDataLst>
    <p:extLst>
      <p:ext uri="{BB962C8B-B14F-4D97-AF65-F5344CB8AC3E}">
        <p14:creationId xmlns:p14="http://schemas.microsoft.com/office/powerpoint/2010/main" val="121725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0968990" y="6109335"/>
            <a:ext cx="551815" cy="337820"/>
          </a:xfrm>
        </p:spPr>
        <p:txBody>
          <a:bodyPr/>
          <a:lstStyle/>
          <a:p>
            <a:fld id="{5DD3DB80-B894-403A-B48E-6FDC1A72010E}" type="slidenum">
              <a:rPr lang="zh-CN" altLang="en-US" sz="2000" smtClean="0"/>
              <a:t>7</a:t>
            </a:fld>
            <a:r>
              <a:rPr lang="zh-CN" altLang="en-US" sz="100"/>
              <a:t> </a:t>
            </a:r>
          </a:p>
        </p:txBody>
      </p:sp>
      <p:sp>
        <p:nvSpPr>
          <p:cNvPr id="2" name="标题 1"/>
          <p:cNvSpPr>
            <a:spLocks noGrp="1"/>
          </p:cNvSpPr>
          <p:nvPr>
            <p:ph type="title"/>
          </p:nvPr>
        </p:nvSpPr>
        <p:spPr>
          <a:xfrm>
            <a:off x="669925" y="0"/>
            <a:ext cx="6188075" cy="1028700"/>
          </a:xfrm>
        </p:spPr>
        <p:txBody>
          <a:bodyPr/>
          <a:lstStyle/>
          <a:p>
            <a:r>
              <a:rPr lang="zh-CN">
                <a:solidFill>
                  <a:srgbClr val="003376"/>
                </a:solidFill>
                <a:latin typeface="Times New Roman" panose="02020603050405020304" charset="0"/>
                <a:cs typeface="Times New Roman" panose="02020603050405020304" charset="0"/>
              </a:rPr>
              <a:t>目录</a:t>
            </a:r>
          </a:p>
        </p:txBody>
      </p:sp>
      <p:grpSp>
        <p:nvGrpSpPr>
          <p:cNvPr id="3" name="组合 2">
            <a:extLst>
              <a:ext uri="{FF2B5EF4-FFF2-40B4-BE49-F238E27FC236}">
                <a16:creationId xmlns:a16="http://schemas.microsoft.com/office/drawing/2014/main" id="{9BC05787-C629-499B-AEC2-27B5E0B9AD04}"/>
              </a:ext>
            </a:extLst>
          </p:cNvPr>
          <p:cNvGrpSpPr/>
          <p:nvPr/>
        </p:nvGrpSpPr>
        <p:grpSpPr>
          <a:xfrm>
            <a:off x="3202312" y="1962889"/>
            <a:ext cx="4941570" cy="3562985"/>
            <a:chOff x="2687320" y="1449705"/>
            <a:chExt cx="4941570" cy="3562985"/>
          </a:xfrm>
        </p:grpSpPr>
        <p:grpSp>
          <p:nvGrpSpPr>
            <p:cNvPr id="39" name="组合 38"/>
            <p:cNvGrpSpPr/>
            <p:nvPr/>
          </p:nvGrpSpPr>
          <p:grpSpPr>
            <a:xfrm>
              <a:off x="3102610" y="1449705"/>
              <a:ext cx="4526280" cy="461645"/>
              <a:chOff x="4934" y="2643"/>
              <a:chExt cx="7128" cy="727"/>
            </a:xfrm>
          </p:grpSpPr>
          <p:sp>
            <p:nvSpPr>
              <p:cNvPr id="10" name="文本框 9"/>
              <p:cNvSpPr txBox="1"/>
              <p:nvPr/>
            </p:nvSpPr>
            <p:spPr>
              <a:xfrm>
                <a:off x="4934" y="2643"/>
                <a:ext cx="2230" cy="727"/>
              </a:xfrm>
              <a:prstGeom prst="rect">
                <a:avLst/>
              </a:prstGeom>
              <a:noFill/>
            </p:spPr>
            <p:txBody>
              <a:bodyPr wrap="none" rtlCol="0">
                <a:spAutoFit/>
              </a:bodyPr>
              <a:lstStyle/>
              <a:p>
                <a:r>
                  <a:rPr lang="zh-CN" altLang="en-US" sz="2400" b="1" dirty="0"/>
                  <a:t>交叉验证</a:t>
                </a:r>
              </a:p>
            </p:txBody>
          </p:sp>
          <p:sp>
            <p:nvSpPr>
              <p:cNvPr id="33" name="圆角矩形 32"/>
              <p:cNvSpPr/>
              <p:nvPr/>
            </p:nvSpPr>
            <p:spPr>
              <a:xfrm>
                <a:off x="4934" y="2667"/>
                <a:ext cx="7128" cy="701"/>
              </a:xfrm>
              <a:prstGeom prst="roundRect">
                <a:avLst/>
              </a:prstGeom>
              <a:noFill/>
              <a:ln w="19050">
                <a:solidFill>
                  <a:srgbClr val="0033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3102610" y="2484120"/>
              <a:ext cx="4526280" cy="461645"/>
              <a:chOff x="4934" y="4601"/>
              <a:chExt cx="7128" cy="727"/>
            </a:xfrm>
          </p:grpSpPr>
          <p:sp>
            <p:nvSpPr>
              <p:cNvPr id="12" name="文本框 11"/>
              <p:cNvSpPr txBox="1"/>
              <p:nvPr/>
            </p:nvSpPr>
            <p:spPr>
              <a:xfrm>
                <a:off x="4934" y="4601"/>
                <a:ext cx="2904" cy="727"/>
              </a:xfrm>
              <a:prstGeom prst="rect">
                <a:avLst/>
              </a:prstGeom>
              <a:noFill/>
            </p:spPr>
            <p:txBody>
              <a:bodyPr wrap="none" rtlCol="0">
                <a:spAutoFit/>
              </a:bodyPr>
              <a:lstStyle/>
              <a:p>
                <a:r>
                  <a:rPr lang="en-US" altLang="zh-CN" sz="2400" b="1" dirty="0"/>
                  <a:t>BP</a:t>
                </a:r>
                <a:r>
                  <a:rPr lang="zh-CN" altLang="en-US" sz="2400" b="1" dirty="0"/>
                  <a:t>神经网络</a:t>
                </a:r>
              </a:p>
            </p:txBody>
          </p:sp>
          <p:sp>
            <p:nvSpPr>
              <p:cNvPr id="35" name="圆角矩形 34"/>
              <p:cNvSpPr/>
              <p:nvPr/>
            </p:nvSpPr>
            <p:spPr>
              <a:xfrm>
                <a:off x="4934" y="4613"/>
                <a:ext cx="7128" cy="70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3102610" y="3518535"/>
              <a:ext cx="4526280" cy="460375"/>
              <a:chOff x="4934" y="5850"/>
              <a:chExt cx="7128" cy="725"/>
            </a:xfrm>
          </p:grpSpPr>
          <p:sp>
            <p:nvSpPr>
              <p:cNvPr id="16" name="文本框 15"/>
              <p:cNvSpPr txBox="1"/>
              <p:nvPr/>
            </p:nvSpPr>
            <p:spPr>
              <a:xfrm>
                <a:off x="4934" y="5850"/>
                <a:ext cx="4000" cy="725"/>
              </a:xfrm>
              <a:prstGeom prst="rect">
                <a:avLst/>
              </a:prstGeom>
              <a:noFill/>
            </p:spPr>
            <p:txBody>
              <a:bodyPr wrap="square" rtlCol="0" anchor="t">
                <a:spAutoFit/>
              </a:bodyPr>
              <a:lstStyle/>
              <a:p>
                <a:r>
                  <a:rPr lang="en-US" altLang="zh-CN" sz="2400" b="1" dirty="0">
                    <a:solidFill>
                      <a:srgbClr val="C00000"/>
                    </a:solidFill>
                  </a:rPr>
                  <a:t>SVM</a:t>
                </a:r>
                <a:endParaRPr lang="zh-CN" altLang="en-US" sz="2400" b="1" dirty="0">
                  <a:solidFill>
                    <a:srgbClr val="C00000"/>
                  </a:solidFill>
                </a:endParaRPr>
              </a:p>
            </p:txBody>
          </p:sp>
          <p:sp>
            <p:nvSpPr>
              <p:cNvPr id="36" name="圆角矩形 35"/>
              <p:cNvSpPr/>
              <p:nvPr/>
            </p:nvSpPr>
            <p:spPr>
              <a:xfrm>
                <a:off x="4934" y="5856"/>
                <a:ext cx="7128" cy="701"/>
              </a:xfrm>
              <a:prstGeom prst="roundRect">
                <a:avLst/>
              </a:prstGeom>
              <a:noFill/>
              <a:ln w="1905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3102610" y="4552315"/>
              <a:ext cx="4526280" cy="460375"/>
              <a:chOff x="4934" y="6559"/>
              <a:chExt cx="7128" cy="725"/>
            </a:xfrm>
          </p:grpSpPr>
          <p:sp>
            <p:nvSpPr>
              <p:cNvPr id="17" name="文本框 16"/>
              <p:cNvSpPr txBox="1"/>
              <p:nvPr/>
            </p:nvSpPr>
            <p:spPr>
              <a:xfrm>
                <a:off x="4934" y="6559"/>
                <a:ext cx="4000" cy="725"/>
              </a:xfrm>
              <a:prstGeom prst="rect">
                <a:avLst/>
              </a:prstGeom>
              <a:noFill/>
            </p:spPr>
            <p:txBody>
              <a:bodyPr wrap="square" rtlCol="0" anchor="t">
                <a:spAutoFit/>
              </a:bodyPr>
              <a:lstStyle/>
              <a:p>
                <a:r>
                  <a:rPr lang="zh-CN" altLang="en-US" sz="2400" b="1" dirty="0"/>
                  <a:t>决策树</a:t>
                </a:r>
              </a:p>
            </p:txBody>
          </p:sp>
          <p:sp>
            <p:nvSpPr>
              <p:cNvPr id="37" name="圆角矩形 36"/>
              <p:cNvSpPr/>
              <p:nvPr/>
            </p:nvSpPr>
            <p:spPr>
              <a:xfrm>
                <a:off x="4934" y="6571"/>
                <a:ext cx="7128" cy="70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2687320" y="1558925"/>
              <a:ext cx="247015" cy="3354070"/>
              <a:chOff x="4296" y="2104"/>
              <a:chExt cx="389" cy="5282"/>
            </a:xfrm>
          </p:grpSpPr>
          <p:sp>
            <p:nvSpPr>
              <p:cNvPr id="50" name="菱形 49"/>
              <p:cNvSpPr/>
              <p:nvPr/>
            </p:nvSpPr>
            <p:spPr>
              <a:xfrm>
                <a:off x="4296" y="3730"/>
                <a:ext cx="389" cy="404"/>
              </a:xfrm>
              <a:prstGeom prst="diamond">
                <a:avLst/>
              </a:prstGeom>
              <a:solidFill>
                <a:srgbClr val="0033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菱形 50"/>
              <p:cNvSpPr/>
              <p:nvPr/>
            </p:nvSpPr>
            <p:spPr>
              <a:xfrm>
                <a:off x="4296" y="5356"/>
                <a:ext cx="389" cy="404"/>
              </a:xfrm>
              <a:prstGeom prst="diamond">
                <a:avLst/>
              </a:prstGeom>
              <a:gradFill>
                <a:gsLst>
                  <a:gs pos="0">
                    <a:srgbClr val="E30000"/>
                  </a:gs>
                  <a:gs pos="100000">
                    <a:srgbClr val="760303"/>
                  </a:gs>
                </a:gsLst>
                <a:lin ang="5400000" scaled="0"/>
              </a:gra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菱形 51"/>
              <p:cNvSpPr/>
              <p:nvPr/>
            </p:nvSpPr>
            <p:spPr>
              <a:xfrm>
                <a:off x="4296" y="6982"/>
                <a:ext cx="389" cy="404"/>
              </a:xfrm>
              <a:prstGeom prst="diamond">
                <a:avLst/>
              </a:prstGeom>
              <a:solidFill>
                <a:srgbClr val="0033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菱形 53"/>
              <p:cNvSpPr/>
              <p:nvPr/>
            </p:nvSpPr>
            <p:spPr>
              <a:xfrm>
                <a:off x="4296" y="2104"/>
                <a:ext cx="389" cy="404"/>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pic>
        <p:nvPicPr>
          <p:cNvPr id="9" name="图片 8">
            <a:extLst>
              <a:ext uri="{FF2B5EF4-FFF2-40B4-BE49-F238E27FC236}">
                <a16:creationId xmlns:a16="http://schemas.microsoft.com/office/drawing/2014/main" id="{D1192162-78A1-4272-B8A1-79C0898FBE93}"/>
              </a:ext>
            </a:extLst>
          </p:cNvPr>
          <p:cNvPicPr/>
          <p:nvPr/>
        </p:nvPicPr>
        <p:blipFill rotWithShape="1">
          <a:blip r:embed="rId4"/>
          <a:srcRect t="2467" r="1776" b="2116"/>
          <a:stretch/>
        </p:blipFill>
        <p:spPr bwMode="auto">
          <a:xfrm>
            <a:off x="669925" y="1441688"/>
            <a:ext cx="5869940" cy="4409440"/>
          </a:xfrm>
          <a:prstGeom prst="rect">
            <a:avLst/>
          </a:prstGeom>
          <a:ln>
            <a:noFill/>
          </a:ln>
          <a:extLst>
            <a:ext uri="{53640926-AAD7-44D8-BBD7-CCE9431645EC}">
              <a14:shadowObscured xmlns:a14="http://schemas.microsoft.com/office/drawing/2010/main"/>
            </a:ext>
          </a:extLst>
        </p:spPr>
      </p:pic>
      <p:sp>
        <p:nvSpPr>
          <p:cNvPr id="4" name="íşľiḓè"/>
          <p:cNvSpPr>
            <a:spLocks noGrp="1"/>
          </p:cNvSpPr>
          <p:nvPr>
            <p:ph type="sldNum" sz="quarter" idx="12"/>
          </p:nvPr>
        </p:nvSpPr>
        <p:spPr>
          <a:xfrm>
            <a:off x="11208385" y="6366510"/>
            <a:ext cx="551815" cy="337820"/>
          </a:xfrm>
        </p:spPr>
        <p:txBody>
          <a:bodyPr/>
          <a:lstStyle/>
          <a:p>
            <a:fld id="{5DD3DB80-B894-403A-B48E-6FDC1A72010E}" type="slidenum">
              <a:rPr lang="zh-CN" altLang="en-US" sz="2000" smtClean="0"/>
              <a:t>8</a:t>
            </a:fld>
            <a:r>
              <a:rPr lang="zh-CN" altLang="en-US" sz="100"/>
              <a:t> </a:t>
            </a:r>
          </a:p>
        </p:txBody>
      </p:sp>
      <p:sp>
        <p:nvSpPr>
          <p:cNvPr id="2" name="标题 1"/>
          <p:cNvSpPr>
            <a:spLocks noGrp="1"/>
          </p:cNvSpPr>
          <p:nvPr>
            <p:ph type="title"/>
          </p:nvPr>
        </p:nvSpPr>
        <p:spPr>
          <a:xfrm>
            <a:off x="669925" y="0"/>
            <a:ext cx="9062720" cy="1028700"/>
          </a:xfrm>
        </p:spPr>
        <p:txBody>
          <a:bodyPr/>
          <a:lstStyle/>
          <a:p>
            <a:r>
              <a:rPr lang="en-US" altLang="zh-CN" dirty="0">
                <a:solidFill>
                  <a:srgbClr val="003376"/>
                </a:solidFill>
                <a:latin typeface="+mn-ea"/>
                <a:cs typeface="+mn-ea"/>
                <a:sym typeface="+mn-ea"/>
              </a:rPr>
              <a:t>SVM</a:t>
            </a:r>
            <a:endParaRPr lang="zh-CN" altLang="en-US" dirty="0">
              <a:solidFill>
                <a:srgbClr val="003376"/>
              </a:solidFill>
              <a:latin typeface="+mn-ea"/>
              <a:cs typeface="+mn-ea"/>
              <a:sym typeface="+mn-ea"/>
            </a:endParaRPr>
          </a:p>
        </p:txBody>
      </p:sp>
      <p:sp>
        <p:nvSpPr>
          <p:cNvPr id="5" name="TextBox 4"/>
          <p:cNvSpPr txBox="1"/>
          <p:nvPr/>
        </p:nvSpPr>
        <p:spPr>
          <a:xfrm>
            <a:off x="2519394" y="5727434"/>
            <a:ext cx="2171001" cy="369332"/>
          </a:xfrm>
          <a:prstGeom prst="rect">
            <a:avLst/>
          </a:prstGeom>
          <a:noFill/>
        </p:spPr>
        <p:txBody>
          <a:bodyPr wrap="square" rtlCol="0">
            <a:spAutoFit/>
          </a:bodyPr>
          <a:lstStyle/>
          <a:p>
            <a:r>
              <a:rPr lang="zh-CN" altLang="en-US" dirty="0"/>
              <a:t>支持向量与间隔</a:t>
            </a:r>
          </a:p>
        </p:txBody>
      </p:sp>
      <p:pic>
        <p:nvPicPr>
          <p:cNvPr id="13" name="图片 12">
            <a:extLst>
              <a:ext uri="{FF2B5EF4-FFF2-40B4-BE49-F238E27FC236}">
                <a16:creationId xmlns:a16="http://schemas.microsoft.com/office/drawing/2014/main" id="{833FE90E-F717-41ED-9CB0-F525E3E48A8B}"/>
              </a:ext>
            </a:extLst>
          </p:cNvPr>
          <p:cNvPicPr>
            <a:picLocks noChangeAspect="1"/>
          </p:cNvPicPr>
          <p:nvPr/>
        </p:nvPicPr>
        <p:blipFill>
          <a:blip r:embed="rId5"/>
          <a:stretch>
            <a:fillRect/>
          </a:stretch>
        </p:blipFill>
        <p:spPr>
          <a:xfrm>
            <a:off x="6539864" y="1736459"/>
            <a:ext cx="5153025" cy="3990975"/>
          </a:xfrm>
          <a:prstGeom prst="rect">
            <a:avLst/>
          </a:prstGeom>
        </p:spPr>
      </p:pic>
    </p:spTree>
    <p:custDataLst>
      <p:tags r:id="rId1"/>
    </p:custDataLst>
    <p:extLst>
      <p:ext uri="{BB962C8B-B14F-4D97-AF65-F5344CB8AC3E}">
        <p14:creationId xmlns:p14="http://schemas.microsoft.com/office/powerpoint/2010/main" val="3691319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ïşliḋê"/>
        <p:cNvGrpSpPr/>
        <p:nvPr/>
      </p:nvGrpSpPr>
      <p:grpSpPr>
        <a:xfrm>
          <a:off x="0" y="0"/>
          <a:ext cx="0" cy="0"/>
          <a:chOff x="0" y="0"/>
          <a:chExt cx="0" cy="0"/>
        </a:xfrm>
      </p:grpSpPr>
      <p:sp>
        <p:nvSpPr>
          <p:cNvPr id="4" name="íşľiḓè"/>
          <p:cNvSpPr>
            <a:spLocks noGrp="1"/>
          </p:cNvSpPr>
          <p:nvPr>
            <p:ph type="sldNum" sz="quarter" idx="12"/>
          </p:nvPr>
        </p:nvSpPr>
        <p:spPr>
          <a:xfrm>
            <a:off x="11208385" y="6366510"/>
            <a:ext cx="551815" cy="337820"/>
          </a:xfrm>
        </p:spPr>
        <p:txBody>
          <a:bodyPr/>
          <a:lstStyle/>
          <a:p>
            <a:fld id="{5DD3DB80-B894-403A-B48E-6FDC1A72010E}" type="slidenum">
              <a:rPr lang="zh-CN" altLang="en-US" sz="2000" smtClean="0"/>
              <a:t>9</a:t>
            </a:fld>
            <a:r>
              <a:rPr lang="zh-CN" altLang="en-US" sz="100"/>
              <a:t> </a:t>
            </a:r>
          </a:p>
        </p:txBody>
      </p:sp>
      <p:sp>
        <p:nvSpPr>
          <p:cNvPr id="2" name="标题 1"/>
          <p:cNvSpPr>
            <a:spLocks noGrp="1"/>
          </p:cNvSpPr>
          <p:nvPr>
            <p:ph type="title"/>
          </p:nvPr>
        </p:nvSpPr>
        <p:spPr>
          <a:xfrm>
            <a:off x="669925" y="0"/>
            <a:ext cx="9062720" cy="1028700"/>
          </a:xfrm>
        </p:spPr>
        <p:txBody>
          <a:bodyPr/>
          <a:lstStyle/>
          <a:p>
            <a:r>
              <a:rPr lang="en-US" altLang="zh-CN" dirty="0">
                <a:solidFill>
                  <a:srgbClr val="003376"/>
                </a:solidFill>
                <a:latin typeface="+mn-ea"/>
                <a:cs typeface="+mn-ea"/>
                <a:sym typeface="+mn-ea"/>
              </a:rPr>
              <a:t>SVM</a:t>
            </a:r>
            <a:endParaRPr lang="zh-CN" altLang="en-US" dirty="0">
              <a:solidFill>
                <a:srgbClr val="003376"/>
              </a:solidFill>
              <a:latin typeface="+mn-ea"/>
              <a:cs typeface="+mn-ea"/>
              <a:sym typeface="+mn-ea"/>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757BDBA-A3D4-42B0-BD6B-5B0A71F05F55}"/>
                  </a:ext>
                </a:extLst>
              </p:cNvPr>
              <p:cNvSpPr txBox="1"/>
              <p:nvPr/>
            </p:nvSpPr>
            <p:spPr>
              <a:xfrm>
                <a:off x="669925" y="1157258"/>
                <a:ext cx="10864850" cy="2920992"/>
              </a:xfrm>
              <a:prstGeom prst="rect">
                <a:avLst/>
              </a:prstGeom>
              <a:noFill/>
            </p:spPr>
            <p:txBody>
              <a:bodyPr wrap="square">
                <a:spAutoFit/>
              </a:bodyPr>
              <a:lstStyle/>
              <a:p>
                <a:pPr indent="304800" algn="just">
                  <a:lnSpc>
                    <a:spcPct val="166000"/>
                  </a:lnSpc>
                </a:pP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在现实任务中，原始样本空间内也许并不存在一个能正确划分两类样本的超平面。对这样的问题，可将样本从原始空间映射到一个</a:t>
                </a:r>
                <a:r>
                  <a:rPr lang="zh-CN" altLang="zh-CN" sz="1800" b="1" kern="100" dirty="0">
                    <a:effectLst/>
                    <a:latin typeface="Times New Roman" panose="02020603050405020304" pitchFamily="18" charset="0"/>
                    <a:ea typeface="宋体" panose="02010600030101010101" pitchFamily="2" charset="-122"/>
                    <a:cs typeface="宋体" panose="02010600030101010101" pitchFamily="2" charset="-122"/>
                  </a:rPr>
                  <a:t>更高维的特征空间</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，使得样本在这个特征空间内</a:t>
                </a:r>
                <a:r>
                  <a:rPr lang="zh-CN" altLang="zh-CN" sz="1800" b="1" kern="100" dirty="0">
                    <a:effectLst/>
                    <a:latin typeface="Times New Roman" panose="02020603050405020304" pitchFamily="18" charset="0"/>
                    <a:ea typeface="宋体" panose="02010600030101010101" pitchFamily="2" charset="-122"/>
                    <a:cs typeface="宋体" panose="02010600030101010101" pitchFamily="2" charset="-122"/>
                  </a:rPr>
                  <a:t>线性可分</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。如果原始空间是有限维，即属性数有限，那么一定存在一个高维特征空间使样本可分。</a:t>
                </a:r>
              </a:p>
              <a:p>
                <a:pPr indent="304800" algn="just">
                  <a:lnSpc>
                    <a:spcPct val="166000"/>
                  </a:lnSpc>
                </a:pPr>
                <a:r>
                  <a:rPr lang="en-US" altLang="zh-CN" sz="1800" kern="1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映射之后需要计算</a:t>
                </a:r>
                <a:r>
                  <a:rPr lang="zh-CN" altLang="zh-CN" sz="18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特征空间的内积</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，由于特征空间维数可能很高，甚至可能是无穷维，因此直接计算通常是困难的。为了避开这个障碍，</a:t>
                </a:r>
                <a:r>
                  <a:rPr lang="zh-CN" altLang="en-US" sz="1800" kern="100" dirty="0">
                    <a:effectLst/>
                    <a:latin typeface="Times New Roman" panose="02020603050405020304" pitchFamily="18" charset="0"/>
                    <a:ea typeface="宋体" panose="02010600030101010101" pitchFamily="2" charset="-122"/>
                    <a:cs typeface="宋体" panose="02010600030101010101" pitchFamily="2" charset="-122"/>
                  </a:rPr>
                  <a:t>设计了</a:t>
                </a:r>
                <a:r>
                  <a:rPr lang="zh-CN" altLang="en-US" sz="18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核</a:t>
                </a:r>
                <a:r>
                  <a:rPr lang="zh-CN" altLang="zh-CN" sz="18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函数</a:t>
                </a:r>
                <a:r>
                  <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rPr>
                  <a:t>：</a:t>
                </a:r>
              </a:p>
              <a:p>
                <a:pPr indent="304800" algn="just">
                  <a:lnSpc>
                    <a:spcPct val="166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𝜅</m:t>
                      </m:r>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b="1" i="1" kern="100">
                                  <a:effectLst/>
                                  <a:latin typeface="Cambria Math" panose="02040503050406030204" pitchFamily="18" charset="0"/>
                                  <a:ea typeface="宋体" panose="02010600030101010101" pitchFamily="2" charset="-122"/>
                                  <a:cs typeface="宋体" panose="02010600030101010101" pitchFamily="2" charset="-122"/>
                                </a:rPr>
                                <m:t>𝒙</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b="1" i="1" kern="100">
                                  <a:effectLst/>
                                  <a:latin typeface="Cambria Math" panose="02040503050406030204" pitchFamily="18" charset="0"/>
                                  <a:ea typeface="宋体" panose="02010600030101010101" pitchFamily="2" charset="-122"/>
                                  <a:cs typeface="宋体" panose="02010600030101010101" pitchFamily="2" charset="-122"/>
                                </a:rPr>
                                <m:t>𝒙</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e>
                      </m:d>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𝜙</m:t>
                          </m:r>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b="1" i="1" kern="100">
                                      <a:effectLst/>
                                      <a:latin typeface="Cambria Math" panose="02040503050406030204" pitchFamily="18" charset="0"/>
                                      <a:ea typeface="宋体" panose="02010600030101010101" pitchFamily="2" charset="-122"/>
                                      <a:cs typeface="宋体" panose="02010600030101010101" pitchFamily="2" charset="-122"/>
                                    </a:rPr>
                                    <m:t>𝒙</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e>
                          </m:d>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𝜙</m:t>
                          </m:r>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b="1" i="1" kern="100">
                                      <a:effectLst/>
                                      <a:latin typeface="Cambria Math" panose="02040503050406030204" pitchFamily="18" charset="0"/>
                                      <a:ea typeface="宋体" panose="02010600030101010101" pitchFamily="2" charset="-122"/>
                                      <a:cs typeface="宋体" panose="02010600030101010101" pitchFamily="2" charset="-122"/>
                                    </a:rPr>
                                    <m:t>𝒙</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e>
                          </m:d>
                        </m:e>
                      </m:d>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𝜙</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b="1" i="1" kern="100">
                                      <a:effectLst/>
                                      <a:latin typeface="Cambria Math" panose="02040503050406030204" pitchFamily="18" charset="0"/>
                                      <a:ea typeface="宋体" panose="02010600030101010101" pitchFamily="2" charset="-122"/>
                                      <a:cs typeface="宋体" panose="02010600030101010101" pitchFamily="2" charset="-122"/>
                                    </a:rPr>
                                    <m:t>𝒙</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e>
                          </m:d>
                        </m:e>
                        <m:sup>
                          <m:r>
                            <m:rPr>
                              <m:sty m:val="p"/>
                            </m:rPr>
                            <a:rPr lang="en-US" altLang="zh-CN" sz="1800" kern="100">
                              <a:effectLst/>
                              <a:latin typeface="Cambria Math" panose="02040503050406030204" pitchFamily="18" charset="0"/>
                              <a:ea typeface="宋体" panose="02010600030101010101" pitchFamily="2" charset="-122"/>
                              <a:cs typeface="宋体" panose="02010600030101010101" pitchFamily="2" charset="-122"/>
                            </a:rPr>
                            <m:t>T</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𝜙</m:t>
                      </m:r>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b="1" i="1" kern="100">
                                  <a:effectLst/>
                                  <a:latin typeface="Cambria Math" panose="02040503050406030204" pitchFamily="18" charset="0"/>
                                  <a:ea typeface="宋体" panose="02010600030101010101" pitchFamily="2" charset="-122"/>
                                  <a:cs typeface="宋体" panose="02010600030101010101" pitchFamily="2" charset="-122"/>
                                </a:rPr>
                                <m:t>𝒙</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e>
                      </m:d>
                    </m:oMath>
                  </m:oMathPara>
                </a14:m>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p:txBody>
          </p:sp>
        </mc:Choice>
        <mc:Fallback xmlns="">
          <p:sp>
            <p:nvSpPr>
              <p:cNvPr id="11" name="文本框 10">
                <a:extLst>
                  <a:ext uri="{FF2B5EF4-FFF2-40B4-BE49-F238E27FC236}">
                    <a16:creationId xmlns:a16="http://schemas.microsoft.com/office/drawing/2014/main" id="{1757BDBA-A3D4-42B0-BD6B-5B0A71F05F55}"/>
                  </a:ext>
                </a:extLst>
              </p:cNvPr>
              <p:cNvSpPr txBox="1">
                <a:spLocks noRot="1" noChangeAspect="1" noMove="1" noResize="1" noEditPoints="1" noAdjustHandles="1" noChangeArrowheads="1" noChangeShapeType="1" noTextEdit="1"/>
              </p:cNvSpPr>
              <p:nvPr/>
            </p:nvSpPr>
            <p:spPr>
              <a:xfrm>
                <a:off x="669925" y="1157258"/>
                <a:ext cx="10864850" cy="2920992"/>
              </a:xfrm>
              <a:prstGeom prst="rect">
                <a:avLst/>
              </a:prstGeom>
              <a:blipFill>
                <a:blip r:embed="rId4"/>
                <a:stretch>
                  <a:fillRect l="-505" r="-449"/>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DD056F3-8F2D-4590-BE50-9487E10C1F70}"/>
              </a:ext>
            </a:extLst>
          </p:cNvPr>
          <p:cNvPicPr/>
          <p:nvPr/>
        </p:nvPicPr>
        <p:blipFill>
          <a:blip r:embed="rId5"/>
          <a:stretch>
            <a:fillRect/>
          </a:stretch>
        </p:blipFill>
        <p:spPr>
          <a:xfrm>
            <a:off x="1320800" y="4050097"/>
            <a:ext cx="9563100" cy="2807903"/>
          </a:xfrm>
          <a:prstGeom prst="rect">
            <a:avLst/>
          </a:prstGeom>
        </p:spPr>
      </p:pic>
    </p:spTree>
    <p:custDataLst>
      <p:tags r:id="rId1"/>
    </p:custDataLst>
    <p:extLst>
      <p:ext uri="{BB962C8B-B14F-4D97-AF65-F5344CB8AC3E}">
        <p14:creationId xmlns:p14="http://schemas.microsoft.com/office/powerpoint/2010/main" val="4239418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186220;#186256;#186220;#186256;#186263;#186176;#186235;"/>
  <p:tag name="ISLIDE.TEMPLATE" val="https://www.islide.cc;"/>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7.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0.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7.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0.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7.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0.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heme/theme1.xml><?xml version="1.0" encoding="utf-8"?>
<a:theme xmlns:a="http://schemas.openxmlformats.org/drawingml/2006/main" name="主题5">
  <a:themeElements>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题5">
  <a:themeElements>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3801</Words>
  <Application>Microsoft Office PowerPoint</Application>
  <PresentationFormat>宽屏</PresentationFormat>
  <Paragraphs>447</Paragraphs>
  <Slides>54</Slides>
  <Notes>53</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54</vt:i4>
      </vt:variant>
    </vt:vector>
  </HeadingPairs>
  <TitlesOfParts>
    <vt:vector size="68" baseType="lpstr">
      <vt:lpstr>-apple-system</vt:lpstr>
      <vt:lpstr>Arial Unicode MS</vt:lpstr>
      <vt:lpstr>JetBrains Mono</vt:lpstr>
      <vt:lpstr>等线</vt:lpstr>
      <vt:lpstr>等线 Light</vt:lpstr>
      <vt:lpstr>宋体</vt:lpstr>
      <vt:lpstr>微软雅黑</vt:lpstr>
      <vt:lpstr>Arial</vt:lpstr>
      <vt:lpstr>Calibri</vt:lpstr>
      <vt:lpstr>Cambria Math</vt:lpstr>
      <vt:lpstr>Times New Roman</vt:lpstr>
      <vt:lpstr>主题5</vt:lpstr>
      <vt:lpstr>1_主题5</vt:lpstr>
      <vt:lpstr>think-cell Slide</vt:lpstr>
      <vt:lpstr>PowerPoint 演示文稿</vt:lpstr>
      <vt:lpstr>目录</vt:lpstr>
      <vt:lpstr>交叉验证</vt:lpstr>
      <vt:lpstr>交叉验证</vt:lpstr>
      <vt:lpstr>目录</vt:lpstr>
      <vt:lpstr>BP神经网络</vt:lpstr>
      <vt:lpstr>目录</vt:lpstr>
      <vt:lpstr>SVM</vt:lpstr>
      <vt:lpstr>SVM</vt:lpstr>
      <vt:lpstr>SVM</vt:lpstr>
      <vt:lpstr>SVM</vt:lpstr>
      <vt:lpstr>SVM</vt:lpstr>
      <vt:lpstr>SVM</vt:lpstr>
      <vt:lpstr>SVM</vt:lpstr>
      <vt:lpstr>SVM</vt:lpstr>
      <vt:lpstr>SVM</vt:lpstr>
      <vt:lpstr>目录</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决策树——性别分类器</vt:lpstr>
      <vt:lpstr>决策树——籍贯分类器</vt:lpstr>
      <vt:lpstr>决策树——籍贯分类器</vt:lpstr>
      <vt:lpstr>决策树——籍贯分类器</vt:lpstr>
      <vt:lpstr>决策树——籍贯分类器</vt:lpstr>
      <vt:lpstr>决策树——籍贯分类器</vt:lpstr>
      <vt:lpstr>决策树——籍贯分类器</vt:lpstr>
      <vt:lpstr>决策树——籍贯分类器</vt:lpstr>
      <vt:lpstr>决策树——籍贯分类器</vt:lpstr>
      <vt:lpstr>决策树——籍贯分类器</vt:lpstr>
      <vt:lpstr>决策树——籍贯分类器</vt:lpstr>
      <vt:lpstr>决策树——籍贯分类器</vt:lpstr>
      <vt:lpstr>决策树——籍贯分类器</vt:lpstr>
      <vt:lpstr>决策树——籍贯分类器</vt:lpstr>
      <vt:lpstr>决策树——籍贯分类器</vt:lpstr>
      <vt:lpstr>决策树——籍贯分类器</vt:lpstr>
      <vt:lpstr>总结</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Haitian</dc:creator>
  <cp:lastModifiedBy>Administrator</cp:lastModifiedBy>
  <cp:revision>465</cp:revision>
  <dcterms:created xsi:type="dcterms:W3CDTF">2019-09-19T02:01:00Z</dcterms:created>
  <dcterms:modified xsi:type="dcterms:W3CDTF">2021-12-21T09:29:30Z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D5E27DC466F342668EB305FECB054ACB</vt:lpwstr>
  </property>
</Properties>
</file>